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90" r:id="rId3"/>
  </p:sldMasterIdLst>
  <p:notesMasterIdLst>
    <p:notesMasterId r:id="rId34"/>
  </p:notesMasterIdLst>
  <p:sldIdLst>
    <p:sldId id="8643" r:id="rId4"/>
    <p:sldId id="8656" r:id="rId5"/>
    <p:sldId id="8618" r:id="rId6"/>
    <p:sldId id="8650" r:id="rId7"/>
    <p:sldId id="8651" r:id="rId8"/>
    <p:sldId id="8652" r:id="rId9"/>
    <p:sldId id="257" r:id="rId10"/>
    <p:sldId id="8617" r:id="rId11"/>
    <p:sldId id="8639" r:id="rId12"/>
    <p:sldId id="8640" r:id="rId13"/>
    <p:sldId id="477" r:id="rId14"/>
    <p:sldId id="8641" r:id="rId15"/>
    <p:sldId id="493" r:id="rId16"/>
    <p:sldId id="8620" r:id="rId17"/>
    <p:sldId id="8624" r:id="rId18"/>
    <p:sldId id="8625" r:id="rId19"/>
    <p:sldId id="8627" r:id="rId20"/>
    <p:sldId id="8628" r:id="rId21"/>
    <p:sldId id="8662" r:id="rId22"/>
    <p:sldId id="8630" r:id="rId23"/>
    <p:sldId id="8663" r:id="rId24"/>
    <p:sldId id="8629" r:id="rId25"/>
    <p:sldId id="8631" r:id="rId26"/>
    <p:sldId id="8648" r:id="rId27"/>
    <p:sldId id="8655" r:id="rId28"/>
    <p:sldId id="8661" r:id="rId29"/>
    <p:sldId id="8666" r:id="rId30"/>
    <p:sldId id="8665" r:id="rId31"/>
    <p:sldId id="8647" r:id="rId32"/>
    <p:sldId id="8621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491A"/>
    <a:srgbClr val="47D030"/>
    <a:srgbClr val="ED2B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8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37AD71-31B7-47D5-8E92-59CD1804D7D1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4E6488-95C6-4305-A211-9AE63327C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263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0192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7449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365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769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21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444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2477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0589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3277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7615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4882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7070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347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726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212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5787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9286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850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689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877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969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95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13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28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045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715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27765A9-695E-494C-879A-CCAEE4897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A375CA1-D6A6-4D38-9DE2-50958B175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9AE50A3-098C-4739-A19F-6FFD1DE32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67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372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929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829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380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755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24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="" xmlns:a16="http://schemas.microsoft.com/office/drawing/2014/main" id="{A4DDCB32-819C-404A-ACD5-6ECADEB5076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5926" y="228599"/>
            <a:ext cx="1304925" cy="130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34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3276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="" xmlns:a16="http://schemas.microsoft.com/office/drawing/2014/main" id="{6585C811-7B98-40DF-A56C-4B907E98E38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5875" y="419100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162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31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9.png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2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9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2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microsoft.com/office/2007/relationships/hdphoto" Target="../media/hdphoto7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0.png"/><Relationship Id="rId7" Type="http://schemas.microsoft.com/office/2007/relationships/hdphoto" Target="../media/hdphoto9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microsoft.com/office/2007/relationships/hdphoto" Target="../media/hdphoto8.wdp"/><Relationship Id="rId4" Type="http://schemas.openxmlformats.org/officeDocument/2006/relationships/image" Target="../media/image51.png"/><Relationship Id="rId9" Type="http://schemas.microsoft.com/office/2007/relationships/hdphoto" Target="../media/hdphoto10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6.jpe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21.png"/><Relationship Id="rId17" Type="http://schemas.microsoft.com/office/2007/relationships/hdphoto" Target="../media/hdphoto1.wdp"/><Relationship Id="rId2" Type="http://schemas.openxmlformats.org/officeDocument/2006/relationships/audio" Target="../media/media2.mp3"/><Relationship Id="rId16" Type="http://schemas.openxmlformats.org/officeDocument/2006/relationships/image" Target="../media/image18.png"/><Relationship Id="rId1" Type="http://schemas.microsoft.com/office/2007/relationships/media" Target="../media/media2.mp3"/><Relationship Id="rId6" Type="http://schemas.microsoft.com/office/2007/relationships/media" Target="../media/media4.mp3"/><Relationship Id="rId11" Type="http://schemas.openxmlformats.org/officeDocument/2006/relationships/image" Target="../media/image20.png"/><Relationship Id="rId5" Type="http://schemas.openxmlformats.org/officeDocument/2006/relationships/audio" Target="NULL" TargetMode="External"/><Relationship Id="rId15" Type="http://schemas.microsoft.com/office/2007/relationships/hdphoto" Target="../media/hdphoto2.wdp"/><Relationship Id="rId10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8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6" Type="http://schemas.openxmlformats.org/officeDocument/2006/relationships/image" Target="../media/image21.png"/><Relationship Id="rId1" Type="http://schemas.microsoft.com/office/2007/relationships/media" Target="../media/media2.mp3"/><Relationship Id="rId6" Type="http://schemas.microsoft.com/office/2007/relationships/media" Target="../media/media4.mp3"/><Relationship Id="rId11" Type="http://schemas.openxmlformats.org/officeDocument/2006/relationships/image" Target="../media/image24.png"/><Relationship Id="rId5" Type="http://schemas.openxmlformats.org/officeDocument/2006/relationships/audio" Target="NULL" TargetMode="External"/><Relationship Id="rId1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7.xml"/><Relationship Id="rId1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2394857" y="204120"/>
            <a:ext cx="7518400" cy="51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22" b="1" dirty="0">
                <a:solidFill>
                  <a:srgbClr val="FF0066"/>
                </a:solidFill>
                <a:latin typeface="Times New Roman" pitchFamily="18" charset="0"/>
              </a:rPr>
              <a:t>TRƯỜNG TIỂU HỌC TUY AN</a:t>
            </a: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4050695" y="746356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383674" y="850045"/>
            <a:ext cx="3710040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981707" y="2982124"/>
            <a:ext cx="9474871" cy="1842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8"/>
              </a:spcBef>
              <a:defRPr/>
            </a:pP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Tự nhiên và Xã hội lớp </a:t>
            </a:r>
            <a:r>
              <a:rPr lang="en-US" sz="2996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algn="ctr" eaLnBrk="1" hangingPunct="1">
              <a:spcBef>
                <a:spcPts val="1348"/>
              </a:spcBef>
              <a:defRPr/>
            </a:pPr>
            <a:r>
              <a:rPr lang="en-US" sz="3595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23: CHĂM SÓC VÀ BẢO VỆ CƠ QUAN THẦN KINH (Tiết 2)</a:t>
            </a:r>
            <a:endParaRPr lang="en-US" sz="4045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3615781" y="5141326"/>
            <a:ext cx="5319915" cy="970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</a:rPr>
              <a:t>Giáo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</a:rPr>
              <a:t>viên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itchFamily="18" charset="0"/>
              </a:rPr>
              <a:t>: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</a:rPr>
              <a:t>Trần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</a:rPr>
              <a:t>Tất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</a:rPr>
              <a:t>Tiệp</a:t>
            </a:r>
            <a:endParaRPr lang="en-US" altLang="en-US" sz="2800" b="1" i="1" dirty="0">
              <a:solidFill>
                <a:srgbClr val="0000CC"/>
              </a:solidFill>
              <a:latin typeface="Times New Roman" pitchFamily="18" charset="0"/>
            </a:endParaRPr>
          </a:p>
          <a:p>
            <a:pPr algn="ctr" eaLnBrk="1" hangingPunct="1"/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</a:rPr>
              <a:t>Lớp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itchFamily="18" charset="0"/>
              </a:rPr>
              <a:t>:  3/2</a:t>
            </a:r>
          </a:p>
        </p:txBody>
      </p:sp>
      <p:pic>
        <p:nvPicPr>
          <p:cNvPr id="30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377" y="4857723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1415642" y="1279793"/>
            <a:ext cx="9098220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494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4494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32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0447677" y="295102"/>
            <a:ext cx="896732" cy="1169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744470" y="5189453"/>
            <a:ext cx="831809" cy="605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15272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="" xmlns:a16="http://schemas.microsoft.com/office/drawing/2014/main" id="{130E1158-E823-438D-8AAA-2ED7B7FD6845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FCB88EC-F8D5-4ADE-BEFD-595BACC92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083"/>
            <a:ext cx="12192000" cy="66102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Rectangle: Rounded Corners 4">
            <a:extLst>
              <a:ext uri="{FF2B5EF4-FFF2-40B4-BE49-F238E27FC236}">
                <a16:creationId xmlns="" xmlns:a16="http://schemas.microsoft.com/office/drawing/2014/main" id="{0A6AB60F-6CC1-41B5-9338-C33D1089E0EC}"/>
              </a:ext>
            </a:extLst>
          </p:cNvPr>
          <p:cNvSpPr/>
          <p:nvPr/>
        </p:nvSpPr>
        <p:spPr>
          <a:xfrm>
            <a:off x="767189" y="2866242"/>
            <a:ext cx="1495425" cy="419100"/>
          </a:xfrm>
          <a:prstGeom prst="roundRect">
            <a:avLst/>
          </a:prstGeom>
          <a:solidFill>
            <a:srgbClr val="FFFF00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hại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27">
            <a:extLst>
              <a:ext uri="{FF2B5EF4-FFF2-40B4-BE49-F238E27FC236}">
                <a16:creationId xmlns="" xmlns:a16="http://schemas.microsoft.com/office/drawing/2014/main" id="{141C1064-2693-4223-8283-2DD4999DA412}"/>
              </a:ext>
            </a:extLst>
          </p:cNvPr>
          <p:cNvSpPr/>
          <p:nvPr/>
        </p:nvSpPr>
        <p:spPr>
          <a:xfrm>
            <a:off x="6637151" y="2799529"/>
            <a:ext cx="1495425" cy="419100"/>
          </a:xfrm>
          <a:prstGeom prst="roundRect">
            <a:avLst/>
          </a:prstGeom>
          <a:solidFill>
            <a:srgbClr val="FFFF00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lợi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28">
            <a:extLst>
              <a:ext uri="{FF2B5EF4-FFF2-40B4-BE49-F238E27FC236}">
                <a16:creationId xmlns="" xmlns:a16="http://schemas.microsoft.com/office/drawing/2014/main" id="{96F23AF9-9D84-4EFA-AC34-7A0F539E5D4A}"/>
              </a:ext>
            </a:extLst>
          </p:cNvPr>
          <p:cNvSpPr/>
          <p:nvPr/>
        </p:nvSpPr>
        <p:spPr>
          <a:xfrm>
            <a:off x="558126" y="6267992"/>
            <a:ext cx="1495425" cy="419100"/>
          </a:xfrm>
          <a:prstGeom prst="roundRect">
            <a:avLst/>
          </a:prstGeom>
          <a:solidFill>
            <a:srgbClr val="FFFF00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lợi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29">
            <a:extLst>
              <a:ext uri="{FF2B5EF4-FFF2-40B4-BE49-F238E27FC236}">
                <a16:creationId xmlns="" xmlns:a16="http://schemas.microsoft.com/office/drawing/2014/main" id="{C67BBA84-3D43-4D69-8B31-27928F23E441}"/>
              </a:ext>
            </a:extLst>
          </p:cNvPr>
          <p:cNvSpPr/>
          <p:nvPr/>
        </p:nvSpPr>
        <p:spPr>
          <a:xfrm>
            <a:off x="7077075" y="6353175"/>
            <a:ext cx="1495425" cy="419100"/>
          </a:xfrm>
          <a:prstGeom prst="roundRect">
            <a:avLst>
              <a:gd name="adj" fmla="val 9143"/>
            </a:avLst>
          </a:prstGeom>
          <a:solidFill>
            <a:srgbClr val="FFFF00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lợi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Tổng hợp những hình mặt cười đẹp | Finding joy, Bad morning, Quan the am bo  ta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7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653" y="2461682"/>
            <a:ext cx="854244" cy="854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ình ảnh mặt buồn - Tổng hợp ICON ảnh mặt buồn khóc - Hà Nội Spirit Of Plac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032" y="2579795"/>
            <a:ext cx="1030280" cy="858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Tổng hợp những hình mặt cười đẹp | Finding joy, Bad morning, Quan the am bo  ta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7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032" y="5918031"/>
            <a:ext cx="854244" cy="854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Tổng hợp những hình mặt cười đẹp | Finding joy, Bad morning, Quan the am bo  ta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7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683" y="5901855"/>
            <a:ext cx="854244" cy="854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876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A5F8329-B937-E89B-CA47-28DAD4F7D5BB}"/>
              </a:ext>
            </a:extLst>
          </p:cNvPr>
          <p:cNvSpPr/>
          <p:nvPr/>
        </p:nvSpPr>
        <p:spPr>
          <a:xfrm>
            <a:off x="0" y="0"/>
            <a:ext cx="12192000" cy="6921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824A3C3D-8EFF-4BB3-A95E-BDE048F819B4}"/>
              </a:ext>
            </a:extLst>
          </p:cNvPr>
          <p:cNvSpPr/>
          <p:nvPr/>
        </p:nvSpPr>
        <p:spPr>
          <a:xfrm>
            <a:off x="68317" y="1521699"/>
            <a:ext cx="12123683" cy="1018263"/>
          </a:xfrm>
          <a:custGeom>
            <a:avLst/>
            <a:gdLst>
              <a:gd name="connsiteX0" fmla="*/ 0 w 11846318"/>
              <a:gd name="connsiteY0" fmla="*/ 188916 h 1133476"/>
              <a:gd name="connsiteX1" fmla="*/ 188916 w 11846318"/>
              <a:gd name="connsiteY1" fmla="*/ 0 h 1133476"/>
              <a:gd name="connsiteX2" fmla="*/ 11657402 w 11846318"/>
              <a:gd name="connsiteY2" fmla="*/ 0 h 1133476"/>
              <a:gd name="connsiteX3" fmla="*/ 11846318 w 11846318"/>
              <a:gd name="connsiteY3" fmla="*/ 188916 h 1133476"/>
              <a:gd name="connsiteX4" fmla="*/ 11846318 w 11846318"/>
              <a:gd name="connsiteY4" fmla="*/ 944560 h 1133476"/>
              <a:gd name="connsiteX5" fmla="*/ 11657402 w 11846318"/>
              <a:gd name="connsiteY5" fmla="*/ 1133476 h 1133476"/>
              <a:gd name="connsiteX6" fmla="*/ 188916 w 11846318"/>
              <a:gd name="connsiteY6" fmla="*/ 1133476 h 1133476"/>
              <a:gd name="connsiteX7" fmla="*/ 0 w 11846318"/>
              <a:gd name="connsiteY7" fmla="*/ 944560 h 1133476"/>
              <a:gd name="connsiteX8" fmla="*/ 0 w 11846318"/>
              <a:gd name="connsiteY8" fmla="*/ 188916 h 1133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46318" h="1133476" fill="none" extrusionOk="0">
                <a:moveTo>
                  <a:pt x="0" y="188916"/>
                </a:moveTo>
                <a:cubicBezTo>
                  <a:pt x="-812" y="99049"/>
                  <a:pt x="84657" y="1370"/>
                  <a:pt x="188916" y="0"/>
                </a:cubicBezTo>
                <a:cubicBezTo>
                  <a:pt x="4762194" y="-123866"/>
                  <a:pt x="9106020" y="81108"/>
                  <a:pt x="11657402" y="0"/>
                </a:cubicBezTo>
                <a:cubicBezTo>
                  <a:pt x="11766968" y="-8038"/>
                  <a:pt x="11837446" y="85313"/>
                  <a:pt x="11846318" y="188916"/>
                </a:cubicBezTo>
                <a:cubicBezTo>
                  <a:pt x="11780187" y="325549"/>
                  <a:pt x="11791308" y="577079"/>
                  <a:pt x="11846318" y="944560"/>
                </a:cubicBezTo>
                <a:cubicBezTo>
                  <a:pt x="11847812" y="1044927"/>
                  <a:pt x="11766592" y="1142284"/>
                  <a:pt x="11657402" y="1133476"/>
                </a:cubicBezTo>
                <a:cubicBezTo>
                  <a:pt x="9978291" y="1115621"/>
                  <a:pt x="2684108" y="1024132"/>
                  <a:pt x="188916" y="1133476"/>
                </a:cubicBezTo>
                <a:cubicBezTo>
                  <a:pt x="91654" y="1115843"/>
                  <a:pt x="8728" y="1065193"/>
                  <a:pt x="0" y="944560"/>
                </a:cubicBezTo>
                <a:cubicBezTo>
                  <a:pt x="-65149" y="745472"/>
                  <a:pt x="-6019" y="486082"/>
                  <a:pt x="0" y="188916"/>
                </a:cubicBezTo>
                <a:close/>
              </a:path>
              <a:path w="11846318" h="1133476" stroke="0" extrusionOk="0">
                <a:moveTo>
                  <a:pt x="0" y="188916"/>
                </a:moveTo>
                <a:cubicBezTo>
                  <a:pt x="5796" y="84923"/>
                  <a:pt x="75947" y="17149"/>
                  <a:pt x="188916" y="0"/>
                </a:cubicBezTo>
                <a:cubicBezTo>
                  <a:pt x="2586799" y="96512"/>
                  <a:pt x="7873044" y="-165548"/>
                  <a:pt x="11657402" y="0"/>
                </a:cubicBezTo>
                <a:cubicBezTo>
                  <a:pt x="11775998" y="358"/>
                  <a:pt x="11865672" y="87742"/>
                  <a:pt x="11846318" y="188916"/>
                </a:cubicBezTo>
                <a:cubicBezTo>
                  <a:pt x="11812376" y="523209"/>
                  <a:pt x="11787383" y="638618"/>
                  <a:pt x="11846318" y="944560"/>
                </a:cubicBezTo>
                <a:cubicBezTo>
                  <a:pt x="11846713" y="1046770"/>
                  <a:pt x="11780415" y="1125020"/>
                  <a:pt x="11657402" y="1133476"/>
                </a:cubicBezTo>
                <a:cubicBezTo>
                  <a:pt x="9604736" y="1295188"/>
                  <a:pt x="1509217" y="1277098"/>
                  <a:pt x="188916" y="1133476"/>
                </a:cubicBezTo>
                <a:cubicBezTo>
                  <a:pt x="99290" y="1125710"/>
                  <a:pt x="7813" y="1045538"/>
                  <a:pt x="0" y="944560"/>
                </a:cubicBezTo>
                <a:cubicBezTo>
                  <a:pt x="65899" y="617396"/>
                  <a:pt x="-20260" y="400555"/>
                  <a:pt x="0" y="188916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xmlns="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2.Hãy kể thêm những thức ăn, đồ uống có lợi, không có lợi cho cơ quan thần kinh.</a:t>
            </a:r>
            <a:endParaRPr lang="en-US" sz="3200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" name="AutoShape 2" descr="Nội dung miễn phí màu Hồng hoa Clip nghệ thuật - phim hoạt hình bông hoa.  png tải về - Miễn phí trong suốt Màu Hồng png Tải về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Nội dung miễn phí màu Hồng hoa Clip nghệ thuật - phim hoạt hình bông hoa.  png tải về - Miễn phí trong suốt Màu Hồng png Tải về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Nội dung miễn phí màu Hồng hoa Clip nghệ thuật - phim hoạt hình bông hoa.  png tải về - Miễn phí trong suốt Màu Hồng png Tải về."/>
          <p:cNvSpPr>
            <a:spLocks noChangeAspect="1" noChangeArrowheads="1"/>
          </p:cNvSpPr>
          <p:nvPr/>
        </p:nvSpPr>
        <p:spPr bwMode="auto">
          <a:xfrm>
            <a:off x="920750" y="109575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6" name="Picture 8" descr="Nội dung miễn phí màu Hồng hoa Clip nghệ thuật - phim hoạt hình bông hoa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3867" y="2591511"/>
            <a:ext cx="6396311" cy="4264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Nội dung miễn phí màu Hồng hoa Clip nghệ thuật - phim hoạt hình bông hoa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133" y="2648989"/>
            <a:ext cx="5941863" cy="3961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43784" y="4462004"/>
            <a:ext cx="1421008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LỢI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888781" y="4312803"/>
            <a:ext cx="14125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HẠI</a:t>
            </a:r>
          </a:p>
        </p:txBody>
      </p:sp>
      <p:sp>
        <p:nvSpPr>
          <p:cNvPr id="12" name="Rectangle: Rounded Corners 26">
            <a:extLst>
              <a:ext uri="{FF2B5EF4-FFF2-40B4-BE49-F238E27FC236}">
                <a16:creationId xmlns="" xmlns:a16="http://schemas.microsoft.com/office/drawing/2014/main" id="{824A3C3D-8EFF-4BB3-A95E-BDE048F819B4}"/>
              </a:ext>
            </a:extLst>
          </p:cNvPr>
          <p:cNvSpPr/>
          <p:nvPr/>
        </p:nvSpPr>
        <p:spPr>
          <a:xfrm>
            <a:off x="5086729" y="5389066"/>
            <a:ext cx="2661557" cy="1133476"/>
          </a:xfrm>
          <a:custGeom>
            <a:avLst/>
            <a:gdLst>
              <a:gd name="connsiteX0" fmla="*/ 0 w 11846318"/>
              <a:gd name="connsiteY0" fmla="*/ 188916 h 1133476"/>
              <a:gd name="connsiteX1" fmla="*/ 188916 w 11846318"/>
              <a:gd name="connsiteY1" fmla="*/ 0 h 1133476"/>
              <a:gd name="connsiteX2" fmla="*/ 11657402 w 11846318"/>
              <a:gd name="connsiteY2" fmla="*/ 0 h 1133476"/>
              <a:gd name="connsiteX3" fmla="*/ 11846318 w 11846318"/>
              <a:gd name="connsiteY3" fmla="*/ 188916 h 1133476"/>
              <a:gd name="connsiteX4" fmla="*/ 11846318 w 11846318"/>
              <a:gd name="connsiteY4" fmla="*/ 944560 h 1133476"/>
              <a:gd name="connsiteX5" fmla="*/ 11657402 w 11846318"/>
              <a:gd name="connsiteY5" fmla="*/ 1133476 h 1133476"/>
              <a:gd name="connsiteX6" fmla="*/ 188916 w 11846318"/>
              <a:gd name="connsiteY6" fmla="*/ 1133476 h 1133476"/>
              <a:gd name="connsiteX7" fmla="*/ 0 w 11846318"/>
              <a:gd name="connsiteY7" fmla="*/ 944560 h 1133476"/>
              <a:gd name="connsiteX8" fmla="*/ 0 w 11846318"/>
              <a:gd name="connsiteY8" fmla="*/ 188916 h 1133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46318" h="1133476" fill="none" extrusionOk="0">
                <a:moveTo>
                  <a:pt x="0" y="188916"/>
                </a:moveTo>
                <a:cubicBezTo>
                  <a:pt x="-812" y="99049"/>
                  <a:pt x="84657" y="1370"/>
                  <a:pt x="188916" y="0"/>
                </a:cubicBezTo>
                <a:cubicBezTo>
                  <a:pt x="4762194" y="-123866"/>
                  <a:pt x="9106020" y="81108"/>
                  <a:pt x="11657402" y="0"/>
                </a:cubicBezTo>
                <a:cubicBezTo>
                  <a:pt x="11766968" y="-8038"/>
                  <a:pt x="11837446" y="85313"/>
                  <a:pt x="11846318" y="188916"/>
                </a:cubicBezTo>
                <a:cubicBezTo>
                  <a:pt x="11780187" y="325549"/>
                  <a:pt x="11791308" y="577079"/>
                  <a:pt x="11846318" y="944560"/>
                </a:cubicBezTo>
                <a:cubicBezTo>
                  <a:pt x="11847812" y="1044927"/>
                  <a:pt x="11766592" y="1142284"/>
                  <a:pt x="11657402" y="1133476"/>
                </a:cubicBezTo>
                <a:cubicBezTo>
                  <a:pt x="9978291" y="1115621"/>
                  <a:pt x="2684108" y="1024132"/>
                  <a:pt x="188916" y="1133476"/>
                </a:cubicBezTo>
                <a:cubicBezTo>
                  <a:pt x="91654" y="1115843"/>
                  <a:pt x="8728" y="1065193"/>
                  <a:pt x="0" y="944560"/>
                </a:cubicBezTo>
                <a:cubicBezTo>
                  <a:pt x="-65149" y="745472"/>
                  <a:pt x="-6019" y="486082"/>
                  <a:pt x="0" y="188916"/>
                </a:cubicBezTo>
                <a:close/>
              </a:path>
              <a:path w="11846318" h="1133476" stroke="0" extrusionOk="0">
                <a:moveTo>
                  <a:pt x="0" y="188916"/>
                </a:moveTo>
                <a:cubicBezTo>
                  <a:pt x="5796" y="84923"/>
                  <a:pt x="75947" y="17149"/>
                  <a:pt x="188916" y="0"/>
                </a:cubicBezTo>
                <a:cubicBezTo>
                  <a:pt x="2586799" y="96512"/>
                  <a:pt x="7873044" y="-165548"/>
                  <a:pt x="11657402" y="0"/>
                </a:cubicBezTo>
                <a:cubicBezTo>
                  <a:pt x="11775998" y="358"/>
                  <a:pt x="11865672" y="87742"/>
                  <a:pt x="11846318" y="188916"/>
                </a:cubicBezTo>
                <a:cubicBezTo>
                  <a:pt x="11812376" y="523209"/>
                  <a:pt x="11787383" y="638618"/>
                  <a:pt x="11846318" y="944560"/>
                </a:cubicBezTo>
                <a:cubicBezTo>
                  <a:pt x="11846713" y="1046770"/>
                  <a:pt x="11780415" y="1125020"/>
                  <a:pt x="11657402" y="1133476"/>
                </a:cubicBezTo>
                <a:cubicBezTo>
                  <a:pt x="9604736" y="1295188"/>
                  <a:pt x="1509217" y="1277098"/>
                  <a:pt x="188916" y="1133476"/>
                </a:cubicBezTo>
                <a:cubicBezTo>
                  <a:pt x="99290" y="1125710"/>
                  <a:pt x="7813" y="1045538"/>
                  <a:pt x="0" y="944560"/>
                </a:cubicBezTo>
                <a:cubicBezTo>
                  <a:pt x="65899" y="617396"/>
                  <a:pt x="-20260" y="400555"/>
                  <a:pt x="0" y="188916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xmlns="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FF0000"/>
                </a:solidFill>
                <a:latin typeface="Calibri" panose="020F0502020204030204"/>
              </a:rPr>
              <a:t>Thảo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/>
              </a:rPr>
              <a:t>luận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/>
              </a:rPr>
              <a:t>nhóm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963637" y="-48679"/>
            <a:ext cx="8725101" cy="1449237"/>
            <a:chOff x="2031998" y="0"/>
            <a:chExt cx="8725101" cy="1449237"/>
          </a:xfrm>
        </p:grpSpPr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B5562823-11D7-401B-847C-B2CFDDE057F9}"/>
                </a:ext>
              </a:extLst>
            </p:cNvPr>
            <p:cNvSpPr txBox="1"/>
            <p:nvPr/>
          </p:nvSpPr>
          <p:spPr>
            <a:xfrm>
              <a:off x="2031998" y="0"/>
              <a:ext cx="87251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bảy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18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kumimoji="0" lang="en-US" sz="2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2023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43319" y="443310"/>
              <a:ext cx="7102456" cy="1005927"/>
            </a:xfrm>
            <a:prstGeom prst="rect">
              <a:avLst/>
            </a:prstGeom>
          </p:spPr>
        </p:pic>
      </p:grpSp>
      <p:cxnSp>
        <p:nvCxnSpPr>
          <p:cNvPr id="8" name="Straight Connector 7"/>
          <p:cNvCxnSpPr/>
          <p:nvPr/>
        </p:nvCxnSpPr>
        <p:spPr>
          <a:xfrm>
            <a:off x="5357091" y="412986"/>
            <a:ext cx="1699491" cy="0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876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="" xmlns:a16="http://schemas.microsoft.com/office/drawing/2014/main" id="{130E1158-E823-438D-8AAA-2ED7B7FD6845}"/>
              </a:ext>
            </a:extLst>
          </p:cNvPr>
          <p:cNvSpPr/>
          <p:nvPr/>
        </p:nvSpPr>
        <p:spPr>
          <a:xfrm>
            <a:off x="0" y="-214898"/>
            <a:ext cx="12192000" cy="68576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10" name="Rectangle: Rounded Corners 26">
            <a:extLst>
              <a:ext uri="{FF2B5EF4-FFF2-40B4-BE49-F238E27FC236}">
                <a16:creationId xmlns="" xmlns:a16="http://schemas.microsoft.com/office/drawing/2014/main" id="{824A3C3D-8EFF-4BB3-A95E-BDE048F819B4}"/>
              </a:ext>
            </a:extLst>
          </p:cNvPr>
          <p:cNvSpPr/>
          <p:nvPr/>
        </p:nvSpPr>
        <p:spPr>
          <a:xfrm>
            <a:off x="70229" y="1399526"/>
            <a:ext cx="11816719" cy="955691"/>
          </a:xfrm>
          <a:custGeom>
            <a:avLst/>
            <a:gdLst>
              <a:gd name="connsiteX0" fmla="*/ 0 w 11846318"/>
              <a:gd name="connsiteY0" fmla="*/ 188916 h 1133476"/>
              <a:gd name="connsiteX1" fmla="*/ 188916 w 11846318"/>
              <a:gd name="connsiteY1" fmla="*/ 0 h 1133476"/>
              <a:gd name="connsiteX2" fmla="*/ 11657402 w 11846318"/>
              <a:gd name="connsiteY2" fmla="*/ 0 h 1133476"/>
              <a:gd name="connsiteX3" fmla="*/ 11846318 w 11846318"/>
              <a:gd name="connsiteY3" fmla="*/ 188916 h 1133476"/>
              <a:gd name="connsiteX4" fmla="*/ 11846318 w 11846318"/>
              <a:gd name="connsiteY4" fmla="*/ 944560 h 1133476"/>
              <a:gd name="connsiteX5" fmla="*/ 11657402 w 11846318"/>
              <a:gd name="connsiteY5" fmla="*/ 1133476 h 1133476"/>
              <a:gd name="connsiteX6" fmla="*/ 188916 w 11846318"/>
              <a:gd name="connsiteY6" fmla="*/ 1133476 h 1133476"/>
              <a:gd name="connsiteX7" fmla="*/ 0 w 11846318"/>
              <a:gd name="connsiteY7" fmla="*/ 944560 h 1133476"/>
              <a:gd name="connsiteX8" fmla="*/ 0 w 11846318"/>
              <a:gd name="connsiteY8" fmla="*/ 188916 h 1133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46318" h="1133476" fill="none" extrusionOk="0">
                <a:moveTo>
                  <a:pt x="0" y="188916"/>
                </a:moveTo>
                <a:cubicBezTo>
                  <a:pt x="-812" y="99049"/>
                  <a:pt x="84657" y="1370"/>
                  <a:pt x="188916" y="0"/>
                </a:cubicBezTo>
                <a:cubicBezTo>
                  <a:pt x="4762194" y="-123866"/>
                  <a:pt x="9106020" y="81108"/>
                  <a:pt x="11657402" y="0"/>
                </a:cubicBezTo>
                <a:cubicBezTo>
                  <a:pt x="11766968" y="-8038"/>
                  <a:pt x="11837446" y="85313"/>
                  <a:pt x="11846318" y="188916"/>
                </a:cubicBezTo>
                <a:cubicBezTo>
                  <a:pt x="11780187" y="325549"/>
                  <a:pt x="11791308" y="577079"/>
                  <a:pt x="11846318" y="944560"/>
                </a:cubicBezTo>
                <a:cubicBezTo>
                  <a:pt x="11847812" y="1044927"/>
                  <a:pt x="11766592" y="1142284"/>
                  <a:pt x="11657402" y="1133476"/>
                </a:cubicBezTo>
                <a:cubicBezTo>
                  <a:pt x="9978291" y="1115621"/>
                  <a:pt x="2684108" y="1024132"/>
                  <a:pt x="188916" y="1133476"/>
                </a:cubicBezTo>
                <a:cubicBezTo>
                  <a:pt x="91654" y="1115843"/>
                  <a:pt x="8728" y="1065193"/>
                  <a:pt x="0" y="944560"/>
                </a:cubicBezTo>
                <a:cubicBezTo>
                  <a:pt x="-65149" y="745472"/>
                  <a:pt x="-6019" y="486082"/>
                  <a:pt x="0" y="188916"/>
                </a:cubicBezTo>
                <a:close/>
              </a:path>
              <a:path w="11846318" h="1133476" stroke="0" extrusionOk="0">
                <a:moveTo>
                  <a:pt x="0" y="188916"/>
                </a:moveTo>
                <a:cubicBezTo>
                  <a:pt x="5796" y="84923"/>
                  <a:pt x="75947" y="17149"/>
                  <a:pt x="188916" y="0"/>
                </a:cubicBezTo>
                <a:cubicBezTo>
                  <a:pt x="2586799" y="96512"/>
                  <a:pt x="7873044" y="-165548"/>
                  <a:pt x="11657402" y="0"/>
                </a:cubicBezTo>
                <a:cubicBezTo>
                  <a:pt x="11775998" y="358"/>
                  <a:pt x="11865672" y="87742"/>
                  <a:pt x="11846318" y="188916"/>
                </a:cubicBezTo>
                <a:cubicBezTo>
                  <a:pt x="11812376" y="523209"/>
                  <a:pt x="11787383" y="638618"/>
                  <a:pt x="11846318" y="944560"/>
                </a:cubicBezTo>
                <a:cubicBezTo>
                  <a:pt x="11846713" y="1046770"/>
                  <a:pt x="11780415" y="1125020"/>
                  <a:pt x="11657402" y="1133476"/>
                </a:cubicBezTo>
                <a:cubicBezTo>
                  <a:pt x="9604736" y="1295188"/>
                  <a:pt x="1509217" y="1277098"/>
                  <a:pt x="188916" y="1133476"/>
                </a:cubicBezTo>
                <a:cubicBezTo>
                  <a:pt x="99290" y="1125710"/>
                  <a:pt x="7813" y="1045538"/>
                  <a:pt x="0" y="944560"/>
                </a:cubicBezTo>
                <a:cubicBezTo>
                  <a:pt x="65899" y="617396"/>
                  <a:pt x="-20260" y="400555"/>
                  <a:pt x="0" y="188916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xmlns="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2.Hãy kể thêm những thức ăn, đồ uống có lợi, không có lợi cho cơ quan thần kinh.</a:t>
            </a:r>
            <a:endParaRPr lang="en-US" sz="3200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D1A48B9F-200D-114A-E1AC-F64D80D98E47}"/>
              </a:ext>
            </a:extLst>
          </p:cNvPr>
          <p:cNvGrpSpPr/>
          <p:nvPr/>
        </p:nvGrpSpPr>
        <p:grpSpPr>
          <a:xfrm>
            <a:off x="3326194" y="2468365"/>
            <a:ext cx="5539612" cy="4022333"/>
            <a:chOff x="4579754" y="1966061"/>
            <a:chExt cx="3288799" cy="2388009"/>
          </a:xfrm>
        </p:grpSpPr>
        <p:pic>
          <p:nvPicPr>
            <p:cNvPr id="8" name="Picture 7" descr="Text, whiteboard&#10;&#10;Description automatically generated">
              <a:extLst>
                <a:ext uri="{FF2B5EF4-FFF2-40B4-BE49-F238E27FC236}">
                  <a16:creationId xmlns="" xmlns:a16="http://schemas.microsoft.com/office/drawing/2014/main" id="{64F032DF-FC28-476A-5DF6-40F7608D6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754" y="2503930"/>
              <a:ext cx="3288799" cy="18501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45FCB972-838F-2001-1A77-22EA470EF21E}"/>
                </a:ext>
              </a:extLst>
            </p:cNvPr>
            <p:cNvSpPr txBox="1"/>
            <p:nvPr/>
          </p:nvSpPr>
          <p:spPr>
            <a:xfrm>
              <a:off x="4713725" y="3347020"/>
              <a:ext cx="2839453" cy="6943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Chia </a:t>
              </a: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sẻ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Picture 11" descr="A yellow circle with a black background&#10;&#10;Description automatically generated with low confidence">
              <a:extLst>
                <a:ext uri="{FF2B5EF4-FFF2-40B4-BE49-F238E27FC236}">
                  <a16:creationId xmlns="" xmlns:a16="http://schemas.microsoft.com/office/drawing/2014/main" id="{82653AAE-3637-BA42-CCC0-27B8E1DEC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3207" y="1966061"/>
              <a:ext cx="1460411" cy="1442730"/>
            </a:xfrm>
            <a:prstGeom prst="rect">
              <a:avLst/>
            </a:prstGeom>
          </p:spPr>
        </p:pic>
      </p:grpSp>
      <p:pic>
        <p:nvPicPr>
          <p:cNvPr id="16" name="Picture 15" descr="A yellow circle with a black background&#10;&#10;Description automatically generated with low confidence">
            <a:extLst>
              <a:ext uri="{FF2B5EF4-FFF2-40B4-BE49-F238E27FC236}">
                <a16:creationId xmlns="" xmlns:a16="http://schemas.microsoft.com/office/drawing/2014/main" id="{0116AC2A-3F20-D1AE-7892-5764C8129B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940" y="2437257"/>
            <a:ext cx="2459898" cy="2430117"/>
          </a:xfrm>
          <a:prstGeom prst="rect">
            <a:avLst/>
          </a:prstGeom>
        </p:spPr>
      </p:pic>
      <p:pic>
        <p:nvPicPr>
          <p:cNvPr id="17" name="Picture 16" descr="A group of flowers&#10;&#10;Description automatically generated with low confidence">
            <a:extLst>
              <a:ext uri="{FF2B5EF4-FFF2-40B4-BE49-F238E27FC236}">
                <a16:creationId xmlns="" xmlns:a16="http://schemas.microsoft.com/office/drawing/2014/main" id="{CED48BFD-D3D3-FF19-B410-D7C5C73E47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238" y="5434146"/>
            <a:ext cx="12349655" cy="1395519"/>
          </a:xfrm>
          <a:prstGeom prst="rect">
            <a:avLst/>
          </a:prstGeom>
        </p:spPr>
      </p:pic>
      <p:pic>
        <p:nvPicPr>
          <p:cNvPr id="18" name="Picture 17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D71B3DEF-894D-A707-E445-FE34D79408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622" y="2610797"/>
            <a:ext cx="1661491" cy="1652279"/>
          </a:xfrm>
          <a:prstGeom prst="rect">
            <a:avLst/>
          </a:prstGeom>
        </p:spPr>
      </p:pic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4A7CC9C3-4ECC-9180-51EC-7FDA11B81F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99" y="2369104"/>
            <a:ext cx="1394623" cy="204345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031998" y="0"/>
            <a:ext cx="8725101" cy="1449237"/>
            <a:chOff x="2031998" y="0"/>
            <a:chExt cx="8725101" cy="1449237"/>
          </a:xfrm>
        </p:grpSpPr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B5562823-11D7-401B-847C-B2CFDDE057F9}"/>
                </a:ext>
              </a:extLst>
            </p:cNvPr>
            <p:cNvSpPr txBox="1"/>
            <p:nvPr/>
          </p:nvSpPr>
          <p:spPr>
            <a:xfrm>
              <a:off x="2031998" y="0"/>
              <a:ext cx="87251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bảy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18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kumimoji="0" lang="en-US" sz="2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2023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43319" y="443310"/>
              <a:ext cx="7102456" cy="1005927"/>
            </a:xfrm>
            <a:prstGeom prst="rect">
              <a:avLst/>
            </a:prstGeom>
          </p:spPr>
        </p:pic>
      </p:grpSp>
      <p:cxnSp>
        <p:nvCxnSpPr>
          <p:cNvPr id="21" name="Straight Connector 20"/>
          <p:cNvCxnSpPr/>
          <p:nvPr/>
        </p:nvCxnSpPr>
        <p:spPr>
          <a:xfrm>
            <a:off x="5514299" y="480137"/>
            <a:ext cx="1699491" cy="0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054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="" xmlns:a16="http://schemas.microsoft.com/office/drawing/2014/main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2314576" y="866198"/>
            <a:ext cx="72771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600" b="1" i="1" dirty="0">
                <a:solidFill>
                  <a:schemeClr val="bg1"/>
                </a:solidFill>
                <a:latin typeface="Calibri" panose="020F0502020204030204"/>
              </a:rPr>
              <a:t>Những thức ăn, đồ uống có lợi cho cơ quan thần kinh: </a:t>
            </a:r>
            <a:r>
              <a:rPr lang="vi-VN" sz="3600" b="1" dirty="0">
                <a:solidFill>
                  <a:srgbClr val="FFFF00"/>
                </a:solidFill>
                <a:latin typeface="Calibri" panose="020F0502020204030204"/>
              </a:rPr>
              <a:t>thịt, cá, rau củ quả, nước ép, sinh </a:t>
            </a:r>
            <a:r>
              <a:rPr lang="vi-VN" sz="3600" b="1" dirty="0" smtClean="0">
                <a:solidFill>
                  <a:srgbClr val="FFFF00"/>
                </a:solidFill>
                <a:latin typeface="Calibri" panose="020F0502020204030204"/>
              </a:rPr>
              <a:t>tố, </a:t>
            </a:r>
            <a:r>
              <a:rPr lang="vi-VN" sz="3600" b="1" dirty="0">
                <a:solidFill>
                  <a:srgbClr val="FFFF00"/>
                </a:solidFill>
                <a:latin typeface="Calibri" panose="020F0502020204030204"/>
              </a:rPr>
              <a:t>các loại hạt, sữa, trứng,….</a:t>
            </a:r>
            <a:endParaRPr lang="en-US" sz="3600" b="1" dirty="0">
              <a:solidFill>
                <a:srgbClr val="FFFF00"/>
              </a:solidFill>
              <a:latin typeface="Calibri" panose="020F0502020204030204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600" b="1" i="1" dirty="0">
                <a:solidFill>
                  <a:schemeClr val="bg1"/>
                </a:solidFill>
                <a:latin typeface="Calibri" panose="020F0502020204030204"/>
              </a:rPr>
              <a:t> Những thức ăn, đồ uống không có lợi cho cơ quan thần kinh: </a:t>
            </a:r>
            <a:r>
              <a:rPr lang="vi-VN" sz="3600" b="1" dirty="0">
                <a:solidFill>
                  <a:srgbClr val="FFFF00"/>
                </a:solidFill>
                <a:latin typeface="Calibri" panose="020F0502020204030204"/>
              </a:rPr>
              <a:t>nước ngọt, bim bim, đồ uống có cồn như rượu bia, đồ chiên nhiều dầu, đồ uống có ga,…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585244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="" xmlns:a16="http://schemas.microsoft.com/office/drawing/2014/main" id="{99FD35A9-A41A-465F-9879-F0F0C22DED67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="" xmlns:a16="http://schemas.microsoft.com/office/drawing/2014/main" id="{3E442C38-D178-48BD-9F39-AC5412F7AC51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DE1C80B9-E4D4-4AF6-B54A-B5E698920E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" t="26418" r="2215" b="-3549"/>
          <a:stretch/>
        </p:blipFill>
        <p:spPr>
          <a:xfrm flipH="1">
            <a:off x="270076" y="1591692"/>
            <a:ext cx="11651848" cy="52891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9D678D6-7B4B-46A7-B86A-47C216679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0939" y="3119965"/>
            <a:ext cx="5669771" cy="101812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662544" y="415636"/>
            <a:ext cx="8725101" cy="1449237"/>
            <a:chOff x="2031998" y="0"/>
            <a:chExt cx="8725101" cy="1449237"/>
          </a:xfrm>
        </p:grpSpPr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B5562823-11D7-401B-847C-B2CFDDE057F9}"/>
                </a:ext>
              </a:extLst>
            </p:cNvPr>
            <p:cNvSpPr txBox="1"/>
            <p:nvPr/>
          </p:nvSpPr>
          <p:spPr>
            <a:xfrm>
              <a:off x="2031998" y="0"/>
              <a:ext cx="87251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bảy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18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kumimoji="0" lang="en-US" sz="2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2023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43319" y="443310"/>
              <a:ext cx="7102456" cy="1005927"/>
            </a:xfrm>
            <a:prstGeom prst="rect">
              <a:avLst/>
            </a:prstGeom>
          </p:spPr>
        </p:pic>
      </p:grpSp>
      <p:cxnSp>
        <p:nvCxnSpPr>
          <p:cNvPr id="14" name="Straight Connector 13"/>
          <p:cNvCxnSpPr/>
          <p:nvPr/>
        </p:nvCxnSpPr>
        <p:spPr>
          <a:xfrm>
            <a:off x="5144655" y="920988"/>
            <a:ext cx="1699491" cy="0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768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=""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=""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110837"/>
            <a:ext cx="11632557" cy="65214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824A3C3D-8EFF-4BB3-A95E-BDE048F819B4}"/>
              </a:ext>
            </a:extLst>
          </p:cNvPr>
          <p:cNvSpPr/>
          <p:nvPr/>
        </p:nvSpPr>
        <p:spPr>
          <a:xfrm>
            <a:off x="182486" y="1628166"/>
            <a:ext cx="11846318" cy="809626"/>
          </a:xfrm>
          <a:custGeom>
            <a:avLst/>
            <a:gdLst>
              <a:gd name="connsiteX0" fmla="*/ 0 w 11846318"/>
              <a:gd name="connsiteY0" fmla="*/ 134940 h 809626"/>
              <a:gd name="connsiteX1" fmla="*/ 134940 w 11846318"/>
              <a:gd name="connsiteY1" fmla="*/ 0 h 809626"/>
              <a:gd name="connsiteX2" fmla="*/ 11711378 w 11846318"/>
              <a:gd name="connsiteY2" fmla="*/ 0 h 809626"/>
              <a:gd name="connsiteX3" fmla="*/ 11846318 w 11846318"/>
              <a:gd name="connsiteY3" fmla="*/ 134940 h 809626"/>
              <a:gd name="connsiteX4" fmla="*/ 11846318 w 11846318"/>
              <a:gd name="connsiteY4" fmla="*/ 674686 h 809626"/>
              <a:gd name="connsiteX5" fmla="*/ 11711378 w 11846318"/>
              <a:gd name="connsiteY5" fmla="*/ 809626 h 809626"/>
              <a:gd name="connsiteX6" fmla="*/ 134940 w 11846318"/>
              <a:gd name="connsiteY6" fmla="*/ 809626 h 809626"/>
              <a:gd name="connsiteX7" fmla="*/ 0 w 11846318"/>
              <a:gd name="connsiteY7" fmla="*/ 674686 h 809626"/>
              <a:gd name="connsiteX8" fmla="*/ 0 w 11846318"/>
              <a:gd name="connsiteY8" fmla="*/ 134940 h 809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46318" h="809626" fill="none" extrusionOk="0">
                <a:moveTo>
                  <a:pt x="0" y="134940"/>
                </a:moveTo>
                <a:cubicBezTo>
                  <a:pt x="-741" y="73628"/>
                  <a:pt x="60784" y="6635"/>
                  <a:pt x="134940" y="0"/>
                </a:cubicBezTo>
                <a:cubicBezTo>
                  <a:pt x="5298566" y="-123866"/>
                  <a:pt x="9860555" y="81108"/>
                  <a:pt x="11711378" y="0"/>
                </a:cubicBezTo>
                <a:cubicBezTo>
                  <a:pt x="11788319" y="-3712"/>
                  <a:pt x="11836249" y="61246"/>
                  <a:pt x="11846318" y="134940"/>
                </a:cubicBezTo>
                <a:cubicBezTo>
                  <a:pt x="11839113" y="203235"/>
                  <a:pt x="11889570" y="542160"/>
                  <a:pt x="11846318" y="674686"/>
                </a:cubicBezTo>
                <a:cubicBezTo>
                  <a:pt x="11847913" y="744975"/>
                  <a:pt x="11788707" y="814713"/>
                  <a:pt x="11711378" y="809626"/>
                </a:cubicBezTo>
                <a:cubicBezTo>
                  <a:pt x="7326059" y="791771"/>
                  <a:pt x="1530715" y="700282"/>
                  <a:pt x="134940" y="809626"/>
                </a:cubicBezTo>
                <a:cubicBezTo>
                  <a:pt x="64639" y="799095"/>
                  <a:pt x="3260" y="755298"/>
                  <a:pt x="0" y="674686"/>
                </a:cubicBezTo>
                <a:cubicBezTo>
                  <a:pt x="12205" y="590617"/>
                  <a:pt x="13078" y="197801"/>
                  <a:pt x="0" y="134940"/>
                </a:cubicBezTo>
                <a:close/>
              </a:path>
              <a:path w="11846318" h="809626" stroke="0" extrusionOk="0">
                <a:moveTo>
                  <a:pt x="0" y="134940"/>
                </a:moveTo>
                <a:cubicBezTo>
                  <a:pt x="5341" y="60730"/>
                  <a:pt x="58469" y="3866"/>
                  <a:pt x="134940" y="0"/>
                </a:cubicBezTo>
                <a:cubicBezTo>
                  <a:pt x="2777725" y="96512"/>
                  <a:pt x="6123092" y="-165548"/>
                  <a:pt x="11711378" y="0"/>
                </a:cubicBezTo>
                <a:cubicBezTo>
                  <a:pt x="11794506" y="216"/>
                  <a:pt x="11860712" y="62766"/>
                  <a:pt x="11846318" y="134940"/>
                </a:cubicBezTo>
                <a:cubicBezTo>
                  <a:pt x="11851519" y="396664"/>
                  <a:pt x="11808596" y="557483"/>
                  <a:pt x="11846318" y="674686"/>
                </a:cubicBezTo>
                <a:cubicBezTo>
                  <a:pt x="11847108" y="744964"/>
                  <a:pt x="11795178" y="805427"/>
                  <a:pt x="11711378" y="809626"/>
                </a:cubicBezTo>
                <a:cubicBezTo>
                  <a:pt x="9111544" y="971338"/>
                  <a:pt x="5161382" y="953248"/>
                  <a:pt x="134940" y="809626"/>
                </a:cubicBezTo>
                <a:cubicBezTo>
                  <a:pt x="73010" y="802976"/>
                  <a:pt x="12488" y="743845"/>
                  <a:pt x="0" y="674686"/>
                </a:cubicBezTo>
                <a:cubicBezTo>
                  <a:pt x="-12571" y="499876"/>
                  <a:pt x="-40396" y="196090"/>
                  <a:pt x="0" y="134940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xmlns="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 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 gian biểu các hoạt động trong ngày của em theo gợi ý sau: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D750F85-8DF9-4756-8AD2-BDF49A25E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495" y="2437792"/>
            <a:ext cx="11813309" cy="441988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865744" y="123510"/>
            <a:ext cx="8725101" cy="1449237"/>
            <a:chOff x="2031998" y="0"/>
            <a:chExt cx="8725101" cy="1449237"/>
          </a:xfrm>
        </p:grpSpPr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B5562823-11D7-401B-847C-B2CFDDE057F9}"/>
                </a:ext>
              </a:extLst>
            </p:cNvPr>
            <p:cNvSpPr txBox="1"/>
            <p:nvPr/>
          </p:nvSpPr>
          <p:spPr>
            <a:xfrm>
              <a:off x="2031998" y="0"/>
              <a:ext cx="87251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bảy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18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kumimoji="0" lang="en-US" sz="2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2023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43319" y="443310"/>
              <a:ext cx="7102456" cy="1005927"/>
            </a:xfrm>
            <a:prstGeom prst="rect">
              <a:avLst/>
            </a:prstGeom>
          </p:spPr>
        </p:pic>
      </p:grpSp>
      <p:cxnSp>
        <p:nvCxnSpPr>
          <p:cNvPr id="12" name="Straight Connector 11"/>
          <p:cNvCxnSpPr/>
          <p:nvPr/>
        </p:nvCxnSpPr>
        <p:spPr>
          <a:xfrm>
            <a:off x="5357091" y="597706"/>
            <a:ext cx="1699491" cy="0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317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A5F8329-B937-E89B-CA47-28DAD4F7D5BB}"/>
              </a:ext>
            </a:extLst>
          </p:cNvPr>
          <p:cNvSpPr/>
          <p:nvPr/>
        </p:nvSpPr>
        <p:spPr>
          <a:xfrm>
            <a:off x="0" y="-9114"/>
            <a:ext cx="12192000" cy="6921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="" xmlns:a16="http://schemas.microsoft.com/office/drawing/2014/main" id="{D1A48B9F-200D-114A-E1AC-F64D80D98E47}"/>
              </a:ext>
            </a:extLst>
          </p:cNvPr>
          <p:cNvGrpSpPr/>
          <p:nvPr/>
        </p:nvGrpSpPr>
        <p:grpSpPr>
          <a:xfrm>
            <a:off x="2031998" y="3163195"/>
            <a:ext cx="5539612" cy="3116353"/>
            <a:chOff x="4579754" y="2503930"/>
            <a:chExt cx="3288799" cy="1850140"/>
          </a:xfrm>
        </p:grpSpPr>
        <p:pic>
          <p:nvPicPr>
            <p:cNvPr id="48" name="Picture 47" descr="Text, whiteboard&#10;&#10;Description automatically generated">
              <a:extLst>
                <a:ext uri="{FF2B5EF4-FFF2-40B4-BE49-F238E27FC236}">
                  <a16:creationId xmlns="" xmlns:a16="http://schemas.microsoft.com/office/drawing/2014/main" id="{64F032DF-FC28-476A-5DF6-40F7608D6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754" y="2503930"/>
              <a:ext cx="3288799" cy="18501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9" name="TextBox 48">
              <a:extLst>
                <a:ext uri="{FF2B5EF4-FFF2-40B4-BE49-F238E27FC236}">
                  <a16:creationId xmlns="" xmlns:a16="http://schemas.microsoft.com/office/drawing/2014/main" id="{45FCB972-838F-2001-1A77-22EA470EF21E}"/>
                </a:ext>
              </a:extLst>
            </p:cNvPr>
            <p:cNvSpPr txBox="1"/>
            <p:nvPr/>
          </p:nvSpPr>
          <p:spPr>
            <a:xfrm>
              <a:off x="4782363" y="3424244"/>
              <a:ext cx="2839453" cy="6943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Chia </a:t>
              </a: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sẻ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6" name="Picture 35" descr="A group of flowers&#10;&#10;Description automatically generated with low confidence">
            <a:extLst>
              <a:ext uri="{FF2B5EF4-FFF2-40B4-BE49-F238E27FC236}">
                <a16:creationId xmlns="" xmlns:a16="http://schemas.microsoft.com/office/drawing/2014/main" id="{CED48BFD-D3D3-FF19-B410-D7C5C73E47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68" y="4789188"/>
            <a:ext cx="12503852" cy="2212399"/>
          </a:xfrm>
          <a:prstGeom prst="rect">
            <a:avLst/>
          </a:prstGeom>
        </p:spPr>
      </p:pic>
      <p:pic>
        <p:nvPicPr>
          <p:cNvPr id="59" name="Picture 58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D71B3DEF-894D-A707-E445-FE34D79408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929" y="2638972"/>
            <a:ext cx="2592428" cy="2101368"/>
          </a:xfrm>
          <a:prstGeom prst="rect">
            <a:avLst/>
          </a:prstGeom>
        </p:spPr>
      </p:pic>
      <p:sp>
        <p:nvSpPr>
          <p:cNvPr id="25" name="Rectangle: Rounded Corners 26">
            <a:extLst>
              <a:ext uri="{FF2B5EF4-FFF2-40B4-BE49-F238E27FC236}">
                <a16:creationId xmlns="" xmlns:a16="http://schemas.microsoft.com/office/drawing/2014/main" id="{824A3C3D-8EFF-4BB3-A95E-BDE048F819B4}"/>
              </a:ext>
            </a:extLst>
          </p:cNvPr>
          <p:cNvSpPr/>
          <p:nvPr/>
        </p:nvSpPr>
        <p:spPr>
          <a:xfrm>
            <a:off x="172841" y="1770437"/>
            <a:ext cx="11846318" cy="809626"/>
          </a:xfrm>
          <a:custGeom>
            <a:avLst/>
            <a:gdLst>
              <a:gd name="connsiteX0" fmla="*/ 0 w 11846318"/>
              <a:gd name="connsiteY0" fmla="*/ 134940 h 809626"/>
              <a:gd name="connsiteX1" fmla="*/ 134940 w 11846318"/>
              <a:gd name="connsiteY1" fmla="*/ 0 h 809626"/>
              <a:gd name="connsiteX2" fmla="*/ 11711378 w 11846318"/>
              <a:gd name="connsiteY2" fmla="*/ 0 h 809626"/>
              <a:gd name="connsiteX3" fmla="*/ 11846318 w 11846318"/>
              <a:gd name="connsiteY3" fmla="*/ 134940 h 809626"/>
              <a:gd name="connsiteX4" fmla="*/ 11846318 w 11846318"/>
              <a:gd name="connsiteY4" fmla="*/ 674686 h 809626"/>
              <a:gd name="connsiteX5" fmla="*/ 11711378 w 11846318"/>
              <a:gd name="connsiteY5" fmla="*/ 809626 h 809626"/>
              <a:gd name="connsiteX6" fmla="*/ 134940 w 11846318"/>
              <a:gd name="connsiteY6" fmla="*/ 809626 h 809626"/>
              <a:gd name="connsiteX7" fmla="*/ 0 w 11846318"/>
              <a:gd name="connsiteY7" fmla="*/ 674686 h 809626"/>
              <a:gd name="connsiteX8" fmla="*/ 0 w 11846318"/>
              <a:gd name="connsiteY8" fmla="*/ 134940 h 809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46318" h="809626" fill="none" extrusionOk="0">
                <a:moveTo>
                  <a:pt x="0" y="134940"/>
                </a:moveTo>
                <a:cubicBezTo>
                  <a:pt x="-741" y="73628"/>
                  <a:pt x="60784" y="6635"/>
                  <a:pt x="134940" y="0"/>
                </a:cubicBezTo>
                <a:cubicBezTo>
                  <a:pt x="5298566" y="-123866"/>
                  <a:pt x="9860555" y="81108"/>
                  <a:pt x="11711378" y="0"/>
                </a:cubicBezTo>
                <a:cubicBezTo>
                  <a:pt x="11788319" y="-3712"/>
                  <a:pt x="11836249" y="61246"/>
                  <a:pt x="11846318" y="134940"/>
                </a:cubicBezTo>
                <a:cubicBezTo>
                  <a:pt x="11839113" y="203235"/>
                  <a:pt x="11889570" y="542160"/>
                  <a:pt x="11846318" y="674686"/>
                </a:cubicBezTo>
                <a:cubicBezTo>
                  <a:pt x="11847913" y="744975"/>
                  <a:pt x="11788707" y="814713"/>
                  <a:pt x="11711378" y="809626"/>
                </a:cubicBezTo>
                <a:cubicBezTo>
                  <a:pt x="7326059" y="791771"/>
                  <a:pt x="1530715" y="700282"/>
                  <a:pt x="134940" y="809626"/>
                </a:cubicBezTo>
                <a:cubicBezTo>
                  <a:pt x="64639" y="799095"/>
                  <a:pt x="3260" y="755298"/>
                  <a:pt x="0" y="674686"/>
                </a:cubicBezTo>
                <a:cubicBezTo>
                  <a:pt x="12205" y="590617"/>
                  <a:pt x="13078" y="197801"/>
                  <a:pt x="0" y="134940"/>
                </a:cubicBezTo>
                <a:close/>
              </a:path>
              <a:path w="11846318" h="809626" stroke="0" extrusionOk="0">
                <a:moveTo>
                  <a:pt x="0" y="134940"/>
                </a:moveTo>
                <a:cubicBezTo>
                  <a:pt x="5341" y="60730"/>
                  <a:pt x="58469" y="3866"/>
                  <a:pt x="134940" y="0"/>
                </a:cubicBezTo>
                <a:cubicBezTo>
                  <a:pt x="2777725" y="96512"/>
                  <a:pt x="6123092" y="-165548"/>
                  <a:pt x="11711378" y="0"/>
                </a:cubicBezTo>
                <a:cubicBezTo>
                  <a:pt x="11794506" y="216"/>
                  <a:pt x="11860712" y="62766"/>
                  <a:pt x="11846318" y="134940"/>
                </a:cubicBezTo>
                <a:cubicBezTo>
                  <a:pt x="11851519" y="396664"/>
                  <a:pt x="11808596" y="557483"/>
                  <a:pt x="11846318" y="674686"/>
                </a:cubicBezTo>
                <a:cubicBezTo>
                  <a:pt x="11847108" y="744964"/>
                  <a:pt x="11795178" y="805427"/>
                  <a:pt x="11711378" y="809626"/>
                </a:cubicBezTo>
                <a:cubicBezTo>
                  <a:pt x="9111544" y="971338"/>
                  <a:pt x="5161382" y="953248"/>
                  <a:pt x="134940" y="809626"/>
                </a:cubicBezTo>
                <a:cubicBezTo>
                  <a:pt x="73010" y="802976"/>
                  <a:pt x="12488" y="743845"/>
                  <a:pt x="0" y="674686"/>
                </a:cubicBezTo>
                <a:cubicBezTo>
                  <a:pt x="-12571" y="499876"/>
                  <a:pt x="-40396" y="196090"/>
                  <a:pt x="0" y="134940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xmlns="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Chia 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sẻ với các bạn về thời gian biểu của em.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031998" y="29634"/>
            <a:ext cx="8725101" cy="1449237"/>
            <a:chOff x="2031998" y="0"/>
            <a:chExt cx="8725101" cy="1449237"/>
          </a:xfrm>
        </p:grpSpPr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B5562823-11D7-401B-847C-B2CFDDE057F9}"/>
                </a:ext>
              </a:extLst>
            </p:cNvPr>
            <p:cNvSpPr txBox="1"/>
            <p:nvPr/>
          </p:nvSpPr>
          <p:spPr>
            <a:xfrm>
              <a:off x="2031998" y="0"/>
              <a:ext cx="87251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bảy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18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2023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43319" y="443310"/>
              <a:ext cx="7102456" cy="10059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7117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="" xmlns:a16="http://schemas.microsoft.com/office/drawing/2014/main" id="{99FD35A9-A41A-465F-9879-F0F0C22DED67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="" xmlns:a16="http://schemas.microsoft.com/office/drawing/2014/main" id="{3E442C38-D178-48BD-9F39-AC5412F7AC51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DE1C80B9-E4D4-4AF6-B54A-B5E698920E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" t="26418" r="2215" b="-3549"/>
          <a:stretch/>
        </p:blipFill>
        <p:spPr>
          <a:xfrm flipH="1">
            <a:off x="270076" y="1591692"/>
            <a:ext cx="11651848" cy="52891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E939713-5FE4-48EB-8BC4-054C02ECA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8257" y="2800640"/>
            <a:ext cx="5133277" cy="120101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422398" y="360219"/>
            <a:ext cx="8725101" cy="1449237"/>
            <a:chOff x="2031998" y="0"/>
            <a:chExt cx="8725101" cy="1449237"/>
          </a:xfrm>
        </p:grpSpPr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B5562823-11D7-401B-847C-B2CFDDE057F9}"/>
                </a:ext>
              </a:extLst>
            </p:cNvPr>
            <p:cNvSpPr txBox="1"/>
            <p:nvPr/>
          </p:nvSpPr>
          <p:spPr>
            <a:xfrm>
              <a:off x="2031998" y="0"/>
              <a:ext cx="87251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bảy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18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kumimoji="0" lang="en-US" sz="2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2023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43319" y="443310"/>
              <a:ext cx="7102456" cy="10059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3245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=""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=""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129309"/>
            <a:ext cx="11632557" cy="65029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824A3C3D-8EFF-4BB3-A95E-BDE048F819B4}"/>
              </a:ext>
            </a:extLst>
          </p:cNvPr>
          <p:cNvSpPr/>
          <p:nvPr/>
        </p:nvSpPr>
        <p:spPr>
          <a:xfrm>
            <a:off x="172841" y="1742576"/>
            <a:ext cx="11846318" cy="1114426"/>
          </a:xfrm>
          <a:custGeom>
            <a:avLst/>
            <a:gdLst>
              <a:gd name="connsiteX0" fmla="*/ 0 w 11846318"/>
              <a:gd name="connsiteY0" fmla="*/ 185741 h 1114426"/>
              <a:gd name="connsiteX1" fmla="*/ 185741 w 11846318"/>
              <a:gd name="connsiteY1" fmla="*/ 0 h 1114426"/>
              <a:gd name="connsiteX2" fmla="*/ 11660577 w 11846318"/>
              <a:gd name="connsiteY2" fmla="*/ 0 h 1114426"/>
              <a:gd name="connsiteX3" fmla="*/ 11846318 w 11846318"/>
              <a:gd name="connsiteY3" fmla="*/ 185741 h 1114426"/>
              <a:gd name="connsiteX4" fmla="*/ 11846318 w 11846318"/>
              <a:gd name="connsiteY4" fmla="*/ 928685 h 1114426"/>
              <a:gd name="connsiteX5" fmla="*/ 11660577 w 11846318"/>
              <a:gd name="connsiteY5" fmla="*/ 1114426 h 1114426"/>
              <a:gd name="connsiteX6" fmla="*/ 185741 w 11846318"/>
              <a:gd name="connsiteY6" fmla="*/ 1114426 h 1114426"/>
              <a:gd name="connsiteX7" fmla="*/ 0 w 11846318"/>
              <a:gd name="connsiteY7" fmla="*/ 928685 h 1114426"/>
              <a:gd name="connsiteX8" fmla="*/ 0 w 11846318"/>
              <a:gd name="connsiteY8" fmla="*/ 185741 h 1114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46318" h="1114426" fill="none" extrusionOk="0">
                <a:moveTo>
                  <a:pt x="0" y="185741"/>
                </a:moveTo>
                <a:cubicBezTo>
                  <a:pt x="-80" y="84591"/>
                  <a:pt x="83412" y="4558"/>
                  <a:pt x="185741" y="0"/>
                </a:cubicBezTo>
                <a:cubicBezTo>
                  <a:pt x="3159454" y="-123866"/>
                  <a:pt x="8605640" y="81108"/>
                  <a:pt x="11660577" y="0"/>
                </a:cubicBezTo>
                <a:cubicBezTo>
                  <a:pt x="11767656" y="-6910"/>
                  <a:pt x="11837052" y="83923"/>
                  <a:pt x="11846318" y="185741"/>
                </a:cubicBezTo>
                <a:cubicBezTo>
                  <a:pt x="11848604" y="298397"/>
                  <a:pt x="11797882" y="666721"/>
                  <a:pt x="11846318" y="928685"/>
                </a:cubicBezTo>
                <a:cubicBezTo>
                  <a:pt x="11850498" y="1020167"/>
                  <a:pt x="11766602" y="1120673"/>
                  <a:pt x="11660577" y="1114426"/>
                </a:cubicBezTo>
                <a:cubicBezTo>
                  <a:pt x="6866635" y="1096571"/>
                  <a:pt x="3433408" y="1005082"/>
                  <a:pt x="185741" y="1114426"/>
                </a:cubicBezTo>
                <a:cubicBezTo>
                  <a:pt x="90229" y="1096802"/>
                  <a:pt x="4317" y="1039329"/>
                  <a:pt x="0" y="928685"/>
                </a:cubicBezTo>
                <a:cubicBezTo>
                  <a:pt x="49245" y="791525"/>
                  <a:pt x="26070" y="428162"/>
                  <a:pt x="0" y="185741"/>
                </a:cubicBezTo>
                <a:close/>
              </a:path>
              <a:path w="11846318" h="1114426" stroke="0" extrusionOk="0">
                <a:moveTo>
                  <a:pt x="0" y="185741"/>
                </a:moveTo>
                <a:cubicBezTo>
                  <a:pt x="10102" y="83754"/>
                  <a:pt x="75562" y="15089"/>
                  <a:pt x="185741" y="0"/>
                </a:cubicBezTo>
                <a:cubicBezTo>
                  <a:pt x="5553675" y="96512"/>
                  <a:pt x="7225344" y="-165548"/>
                  <a:pt x="11660577" y="0"/>
                </a:cubicBezTo>
                <a:cubicBezTo>
                  <a:pt x="11773162" y="251"/>
                  <a:pt x="11852042" y="84094"/>
                  <a:pt x="11846318" y="185741"/>
                </a:cubicBezTo>
                <a:cubicBezTo>
                  <a:pt x="11830592" y="539417"/>
                  <a:pt x="11900082" y="634411"/>
                  <a:pt x="11846318" y="928685"/>
                </a:cubicBezTo>
                <a:cubicBezTo>
                  <a:pt x="11846769" y="1028845"/>
                  <a:pt x="11780050" y="1106778"/>
                  <a:pt x="11660577" y="1114426"/>
                </a:cubicBezTo>
                <a:cubicBezTo>
                  <a:pt x="6620080" y="1276138"/>
                  <a:pt x="3358337" y="1258048"/>
                  <a:pt x="185741" y="1114426"/>
                </a:cubicBezTo>
                <a:cubicBezTo>
                  <a:pt x="90294" y="1110659"/>
                  <a:pt x="18772" y="1023201"/>
                  <a:pt x="0" y="928685"/>
                </a:cubicBezTo>
                <a:cubicBezTo>
                  <a:pt x="-31064" y="790698"/>
                  <a:pt x="48500" y="528162"/>
                  <a:pt x="0" y="185741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xmlns="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Em khuyên bạn điều gì trong các tình huống dưới đây? Giải thích vì sao em đưa ra lời khuyên đó.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CB754D8-80F9-432A-B3EE-28289DDF4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564" y="2832932"/>
            <a:ext cx="10765292" cy="39286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8" name="Group 7"/>
          <p:cNvGrpSpPr/>
          <p:nvPr/>
        </p:nvGrpSpPr>
        <p:grpSpPr>
          <a:xfrm>
            <a:off x="1929732" y="118698"/>
            <a:ext cx="8725101" cy="1449237"/>
            <a:chOff x="2031998" y="0"/>
            <a:chExt cx="8725101" cy="1449237"/>
          </a:xfrm>
        </p:grpSpPr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B5562823-11D7-401B-847C-B2CFDDE057F9}"/>
                </a:ext>
              </a:extLst>
            </p:cNvPr>
            <p:cNvSpPr txBox="1"/>
            <p:nvPr/>
          </p:nvSpPr>
          <p:spPr>
            <a:xfrm>
              <a:off x="2031998" y="0"/>
              <a:ext cx="87251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bảy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18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kumimoji="0" lang="en-US" sz="2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2023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43319" y="443310"/>
              <a:ext cx="7102456" cy="1005927"/>
            </a:xfrm>
            <a:prstGeom prst="rect">
              <a:avLst/>
            </a:prstGeom>
          </p:spPr>
        </p:pic>
      </p:grpSp>
      <p:cxnSp>
        <p:nvCxnSpPr>
          <p:cNvPr id="11" name="Straight Connector 10"/>
          <p:cNvCxnSpPr/>
          <p:nvPr/>
        </p:nvCxnSpPr>
        <p:spPr>
          <a:xfrm>
            <a:off x="5421743" y="588470"/>
            <a:ext cx="1699491" cy="0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433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=""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=""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635D40E-33C0-4EC0-9321-589AD6C18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4930" y="2816462"/>
            <a:ext cx="3928198" cy="38774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0" name="Group 9"/>
          <p:cNvGrpSpPr/>
          <p:nvPr/>
        </p:nvGrpSpPr>
        <p:grpSpPr>
          <a:xfrm>
            <a:off x="1597889" y="191098"/>
            <a:ext cx="8725101" cy="1449237"/>
            <a:chOff x="2031998" y="0"/>
            <a:chExt cx="8725101" cy="1449237"/>
          </a:xfrm>
        </p:grpSpPr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B5562823-11D7-401B-847C-B2CFDDE057F9}"/>
                </a:ext>
              </a:extLst>
            </p:cNvPr>
            <p:cNvSpPr txBox="1"/>
            <p:nvPr/>
          </p:nvSpPr>
          <p:spPr>
            <a:xfrm>
              <a:off x="2031998" y="0"/>
              <a:ext cx="87251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bảy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18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kumimoji="0" lang="en-US" sz="2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2023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43319" y="443310"/>
              <a:ext cx="7102456" cy="1005927"/>
            </a:xfrm>
            <a:prstGeom prst="rect">
              <a:avLst/>
            </a:prstGeom>
          </p:spPr>
        </p:pic>
      </p:grpSp>
      <p:cxnSp>
        <p:nvCxnSpPr>
          <p:cNvPr id="13" name="Straight Connector 12"/>
          <p:cNvCxnSpPr/>
          <p:nvPr/>
        </p:nvCxnSpPr>
        <p:spPr>
          <a:xfrm>
            <a:off x="5135427" y="653122"/>
            <a:ext cx="1699491" cy="0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26">
            <a:extLst>
              <a:ext uri="{FF2B5EF4-FFF2-40B4-BE49-F238E27FC236}">
                <a16:creationId xmlns="" xmlns:a16="http://schemas.microsoft.com/office/drawing/2014/main" id="{824A3C3D-8EFF-4BB3-A95E-BDE048F819B4}"/>
              </a:ext>
            </a:extLst>
          </p:cNvPr>
          <p:cNvSpPr/>
          <p:nvPr/>
        </p:nvSpPr>
        <p:spPr>
          <a:xfrm>
            <a:off x="172841" y="1742576"/>
            <a:ext cx="11846318" cy="1114426"/>
          </a:xfrm>
          <a:custGeom>
            <a:avLst/>
            <a:gdLst>
              <a:gd name="connsiteX0" fmla="*/ 0 w 11846318"/>
              <a:gd name="connsiteY0" fmla="*/ 185741 h 1114426"/>
              <a:gd name="connsiteX1" fmla="*/ 185741 w 11846318"/>
              <a:gd name="connsiteY1" fmla="*/ 0 h 1114426"/>
              <a:gd name="connsiteX2" fmla="*/ 11660577 w 11846318"/>
              <a:gd name="connsiteY2" fmla="*/ 0 h 1114426"/>
              <a:gd name="connsiteX3" fmla="*/ 11846318 w 11846318"/>
              <a:gd name="connsiteY3" fmla="*/ 185741 h 1114426"/>
              <a:gd name="connsiteX4" fmla="*/ 11846318 w 11846318"/>
              <a:gd name="connsiteY4" fmla="*/ 928685 h 1114426"/>
              <a:gd name="connsiteX5" fmla="*/ 11660577 w 11846318"/>
              <a:gd name="connsiteY5" fmla="*/ 1114426 h 1114426"/>
              <a:gd name="connsiteX6" fmla="*/ 185741 w 11846318"/>
              <a:gd name="connsiteY6" fmla="*/ 1114426 h 1114426"/>
              <a:gd name="connsiteX7" fmla="*/ 0 w 11846318"/>
              <a:gd name="connsiteY7" fmla="*/ 928685 h 1114426"/>
              <a:gd name="connsiteX8" fmla="*/ 0 w 11846318"/>
              <a:gd name="connsiteY8" fmla="*/ 185741 h 1114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46318" h="1114426" fill="none" extrusionOk="0">
                <a:moveTo>
                  <a:pt x="0" y="185741"/>
                </a:moveTo>
                <a:cubicBezTo>
                  <a:pt x="-80" y="84591"/>
                  <a:pt x="83412" y="4558"/>
                  <a:pt x="185741" y="0"/>
                </a:cubicBezTo>
                <a:cubicBezTo>
                  <a:pt x="3159454" y="-123866"/>
                  <a:pt x="8605640" y="81108"/>
                  <a:pt x="11660577" y="0"/>
                </a:cubicBezTo>
                <a:cubicBezTo>
                  <a:pt x="11767656" y="-6910"/>
                  <a:pt x="11837052" y="83923"/>
                  <a:pt x="11846318" y="185741"/>
                </a:cubicBezTo>
                <a:cubicBezTo>
                  <a:pt x="11848604" y="298397"/>
                  <a:pt x="11797882" y="666721"/>
                  <a:pt x="11846318" y="928685"/>
                </a:cubicBezTo>
                <a:cubicBezTo>
                  <a:pt x="11850498" y="1020167"/>
                  <a:pt x="11766602" y="1120673"/>
                  <a:pt x="11660577" y="1114426"/>
                </a:cubicBezTo>
                <a:cubicBezTo>
                  <a:pt x="6866635" y="1096571"/>
                  <a:pt x="3433408" y="1005082"/>
                  <a:pt x="185741" y="1114426"/>
                </a:cubicBezTo>
                <a:cubicBezTo>
                  <a:pt x="90229" y="1096802"/>
                  <a:pt x="4317" y="1039329"/>
                  <a:pt x="0" y="928685"/>
                </a:cubicBezTo>
                <a:cubicBezTo>
                  <a:pt x="49245" y="791525"/>
                  <a:pt x="26070" y="428162"/>
                  <a:pt x="0" y="185741"/>
                </a:cubicBezTo>
                <a:close/>
              </a:path>
              <a:path w="11846318" h="1114426" stroke="0" extrusionOk="0">
                <a:moveTo>
                  <a:pt x="0" y="185741"/>
                </a:moveTo>
                <a:cubicBezTo>
                  <a:pt x="10102" y="83754"/>
                  <a:pt x="75562" y="15089"/>
                  <a:pt x="185741" y="0"/>
                </a:cubicBezTo>
                <a:cubicBezTo>
                  <a:pt x="5553675" y="96512"/>
                  <a:pt x="7225344" y="-165548"/>
                  <a:pt x="11660577" y="0"/>
                </a:cubicBezTo>
                <a:cubicBezTo>
                  <a:pt x="11773162" y="251"/>
                  <a:pt x="11852042" y="84094"/>
                  <a:pt x="11846318" y="185741"/>
                </a:cubicBezTo>
                <a:cubicBezTo>
                  <a:pt x="11830592" y="539417"/>
                  <a:pt x="11900082" y="634411"/>
                  <a:pt x="11846318" y="928685"/>
                </a:cubicBezTo>
                <a:cubicBezTo>
                  <a:pt x="11846769" y="1028845"/>
                  <a:pt x="11780050" y="1106778"/>
                  <a:pt x="11660577" y="1114426"/>
                </a:cubicBezTo>
                <a:cubicBezTo>
                  <a:pt x="6620080" y="1276138"/>
                  <a:pt x="3358337" y="1258048"/>
                  <a:pt x="185741" y="1114426"/>
                </a:cubicBezTo>
                <a:cubicBezTo>
                  <a:pt x="90294" y="1110659"/>
                  <a:pt x="18772" y="1023201"/>
                  <a:pt x="0" y="928685"/>
                </a:cubicBezTo>
                <a:cubicBezTo>
                  <a:pt x="-31064" y="790698"/>
                  <a:pt x="48500" y="528162"/>
                  <a:pt x="0" y="185741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xmlns="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Em khuyên bạn điều gì trong các tình huống dưới đây? Giải thích vì sao em đưa ra lời khuyên đó.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79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cken dance s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042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=""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=""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="" xmlns:a16="http://schemas.microsoft.com/office/drawing/2014/main" id="{A675B957-D21F-4F33-8838-2FC0678C28AE}"/>
              </a:ext>
            </a:extLst>
          </p:cNvPr>
          <p:cNvSpPr/>
          <p:nvPr/>
        </p:nvSpPr>
        <p:spPr>
          <a:xfrm flipH="1">
            <a:off x="4444723" y="3881004"/>
            <a:ext cx="6819900" cy="230208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sẽ khuyên bạn không nên thức khuya như thế. Vì rất có hại cho cơ quan thần kinh. Mắt và các cơ quan khác làm việc quá sức gây mệt mỏi,…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0BB61B5-0D58-4423-9782-E39517BE1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104" y="1644076"/>
            <a:ext cx="7010400" cy="943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635D40E-33C0-4EC0-9321-589AD6C189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864" y="2898445"/>
            <a:ext cx="3686175" cy="3638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0" name="Group 9"/>
          <p:cNvGrpSpPr/>
          <p:nvPr/>
        </p:nvGrpSpPr>
        <p:grpSpPr>
          <a:xfrm>
            <a:off x="1597889" y="191098"/>
            <a:ext cx="8725101" cy="1449237"/>
            <a:chOff x="2031998" y="0"/>
            <a:chExt cx="8725101" cy="1449237"/>
          </a:xfrm>
        </p:grpSpPr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B5562823-11D7-401B-847C-B2CFDDE057F9}"/>
                </a:ext>
              </a:extLst>
            </p:cNvPr>
            <p:cNvSpPr txBox="1"/>
            <p:nvPr/>
          </p:nvSpPr>
          <p:spPr>
            <a:xfrm>
              <a:off x="2031998" y="0"/>
              <a:ext cx="87251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bảy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18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kumimoji="0" lang="en-US" sz="2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2023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43319" y="443310"/>
              <a:ext cx="7102456" cy="1005927"/>
            </a:xfrm>
            <a:prstGeom prst="rect">
              <a:avLst/>
            </a:prstGeom>
          </p:spPr>
        </p:pic>
      </p:grpSp>
      <p:cxnSp>
        <p:nvCxnSpPr>
          <p:cNvPr id="13" name="Straight Connector 12"/>
          <p:cNvCxnSpPr/>
          <p:nvPr/>
        </p:nvCxnSpPr>
        <p:spPr>
          <a:xfrm>
            <a:off x="5135427" y="653122"/>
            <a:ext cx="1699491" cy="0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967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=""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=""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129309"/>
            <a:ext cx="11632557" cy="65029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824A3C3D-8EFF-4BB3-A95E-BDE048F819B4}"/>
              </a:ext>
            </a:extLst>
          </p:cNvPr>
          <p:cNvSpPr/>
          <p:nvPr/>
        </p:nvSpPr>
        <p:spPr>
          <a:xfrm>
            <a:off x="172841" y="1742576"/>
            <a:ext cx="11846318" cy="1114426"/>
          </a:xfrm>
          <a:custGeom>
            <a:avLst/>
            <a:gdLst>
              <a:gd name="connsiteX0" fmla="*/ 0 w 11846318"/>
              <a:gd name="connsiteY0" fmla="*/ 185741 h 1114426"/>
              <a:gd name="connsiteX1" fmla="*/ 185741 w 11846318"/>
              <a:gd name="connsiteY1" fmla="*/ 0 h 1114426"/>
              <a:gd name="connsiteX2" fmla="*/ 11660577 w 11846318"/>
              <a:gd name="connsiteY2" fmla="*/ 0 h 1114426"/>
              <a:gd name="connsiteX3" fmla="*/ 11846318 w 11846318"/>
              <a:gd name="connsiteY3" fmla="*/ 185741 h 1114426"/>
              <a:gd name="connsiteX4" fmla="*/ 11846318 w 11846318"/>
              <a:gd name="connsiteY4" fmla="*/ 928685 h 1114426"/>
              <a:gd name="connsiteX5" fmla="*/ 11660577 w 11846318"/>
              <a:gd name="connsiteY5" fmla="*/ 1114426 h 1114426"/>
              <a:gd name="connsiteX6" fmla="*/ 185741 w 11846318"/>
              <a:gd name="connsiteY6" fmla="*/ 1114426 h 1114426"/>
              <a:gd name="connsiteX7" fmla="*/ 0 w 11846318"/>
              <a:gd name="connsiteY7" fmla="*/ 928685 h 1114426"/>
              <a:gd name="connsiteX8" fmla="*/ 0 w 11846318"/>
              <a:gd name="connsiteY8" fmla="*/ 185741 h 1114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46318" h="1114426" fill="none" extrusionOk="0">
                <a:moveTo>
                  <a:pt x="0" y="185741"/>
                </a:moveTo>
                <a:cubicBezTo>
                  <a:pt x="-80" y="84591"/>
                  <a:pt x="83412" y="4558"/>
                  <a:pt x="185741" y="0"/>
                </a:cubicBezTo>
                <a:cubicBezTo>
                  <a:pt x="3159454" y="-123866"/>
                  <a:pt x="8605640" y="81108"/>
                  <a:pt x="11660577" y="0"/>
                </a:cubicBezTo>
                <a:cubicBezTo>
                  <a:pt x="11767656" y="-6910"/>
                  <a:pt x="11837052" y="83923"/>
                  <a:pt x="11846318" y="185741"/>
                </a:cubicBezTo>
                <a:cubicBezTo>
                  <a:pt x="11848604" y="298397"/>
                  <a:pt x="11797882" y="666721"/>
                  <a:pt x="11846318" y="928685"/>
                </a:cubicBezTo>
                <a:cubicBezTo>
                  <a:pt x="11850498" y="1020167"/>
                  <a:pt x="11766602" y="1120673"/>
                  <a:pt x="11660577" y="1114426"/>
                </a:cubicBezTo>
                <a:cubicBezTo>
                  <a:pt x="6866635" y="1096571"/>
                  <a:pt x="3433408" y="1005082"/>
                  <a:pt x="185741" y="1114426"/>
                </a:cubicBezTo>
                <a:cubicBezTo>
                  <a:pt x="90229" y="1096802"/>
                  <a:pt x="4317" y="1039329"/>
                  <a:pt x="0" y="928685"/>
                </a:cubicBezTo>
                <a:cubicBezTo>
                  <a:pt x="49245" y="791525"/>
                  <a:pt x="26070" y="428162"/>
                  <a:pt x="0" y="185741"/>
                </a:cubicBezTo>
                <a:close/>
              </a:path>
              <a:path w="11846318" h="1114426" stroke="0" extrusionOk="0">
                <a:moveTo>
                  <a:pt x="0" y="185741"/>
                </a:moveTo>
                <a:cubicBezTo>
                  <a:pt x="10102" y="83754"/>
                  <a:pt x="75562" y="15089"/>
                  <a:pt x="185741" y="0"/>
                </a:cubicBezTo>
                <a:cubicBezTo>
                  <a:pt x="5553675" y="96512"/>
                  <a:pt x="7225344" y="-165548"/>
                  <a:pt x="11660577" y="0"/>
                </a:cubicBezTo>
                <a:cubicBezTo>
                  <a:pt x="11773162" y="251"/>
                  <a:pt x="11852042" y="84094"/>
                  <a:pt x="11846318" y="185741"/>
                </a:cubicBezTo>
                <a:cubicBezTo>
                  <a:pt x="11830592" y="539417"/>
                  <a:pt x="11900082" y="634411"/>
                  <a:pt x="11846318" y="928685"/>
                </a:cubicBezTo>
                <a:cubicBezTo>
                  <a:pt x="11846769" y="1028845"/>
                  <a:pt x="11780050" y="1106778"/>
                  <a:pt x="11660577" y="1114426"/>
                </a:cubicBezTo>
                <a:cubicBezTo>
                  <a:pt x="6620080" y="1276138"/>
                  <a:pt x="3358337" y="1258048"/>
                  <a:pt x="185741" y="1114426"/>
                </a:cubicBezTo>
                <a:cubicBezTo>
                  <a:pt x="90294" y="1110659"/>
                  <a:pt x="18772" y="1023201"/>
                  <a:pt x="0" y="928685"/>
                </a:cubicBezTo>
                <a:cubicBezTo>
                  <a:pt x="-31064" y="790698"/>
                  <a:pt x="48500" y="528162"/>
                  <a:pt x="0" y="185741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xmlns="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Em khuyên bạn điều gì trong các tình huống dưới đây? Giải thích vì sao em đưa ra lời khuyên đó.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CB754D8-80F9-432A-B3EE-28289DDF4E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120" t="-5341"/>
          <a:stretch/>
        </p:blipFill>
        <p:spPr>
          <a:xfrm>
            <a:off x="3357335" y="2501925"/>
            <a:ext cx="5477329" cy="41384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8" name="Group 7"/>
          <p:cNvGrpSpPr/>
          <p:nvPr/>
        </p:nvGrpSpPr>
        <p:grpSpPr>
          <a:xfrm>
            <a:off x="1929732" y="118698"/>
            <a:ext cx="8725101" cy="1449237"/>
            <a:chOff x="2031998" y="0"/>
            <a:chExt cx="8725101" cy="1449237"/>
          </a:xfrm>
        </p:grpSpPr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B5562823-11D7-401B-847C-B2CFDDE057F9}"/>
                </a:ext>
              </a:extLst>
            </p:cNvPr>
            <p:cNvSpPr txBox="1"/>
            <p:nvPr/>
          </p:nvSpPr>
          <p:spPr>
            <a:xfrm>
              <a:off x="2031998" y="0"/>
              <a:ext cx="87251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bảy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18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kumimoji="0" lang="en-US" sz="2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2023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43319" y="443310"/>
              <a:ext cx="7102456" cy="1005927"/>
            </a:xfrm>
            <a:prstGeom prst="rect">
              <a:avLst/>
            </a:prstGeom>
          </p:spPr>
        </p:pic>
      </p:grpSp>
      <p:cxnSp>
        <p:nvCxnSpPr>
          <p:cNvPr id="11" name="Straight Connector 10"/>
          <p:cNvCxnSpPr/>
          <p:nvPr/>
        </p:nvCxnSpPr>
        <p:spPr>
          <a:xfrm>
            <a:off x="5421743" y="588470"/>
            <a:ext cx="1699491" cy="0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109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8AB01C4-998D-6F3C-43CF-F460641130E0}"/>
              </a:ext>
            </a:extLst>
          </p:cNvPr>
          <p:cNvSpPr txBox="1"/>
          <p:nvPr/>
        </p:nvSpPr>
        <p:spPr>
          <a:xfrm>
            <a:off x="6134100" y="418695"/>
            <a:ext cx="54483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srgbClr val="FF0000"/>
                </a:solidFill>
                <a:latin typeface="Calibri" panose="020F0502020204030204"/>
              </a:rPr>
              <a:t>Đ</a:t>
            </a:r>
            <a:r>
              <a:rPr lang="vi-VN" sz="4000" b="1" dirty="0">
                <a:solidFill>
                  <a:srgbClr val="FF0000"/>
                </a:solidFill>
                <a:latin typeface="Calibri" panose="020F0502020204030204"/>
              </a:rPr>
              <a:t>óng vai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Calibri" panose="020F0502020204030204"/>
              </a:rPr>
              <a:t>đưa ra lời khuyên đối với </a:t>
            </a:r>
            <a:r>
              <a:rPr lang="vi-VN" sz="4000" b="1" dirty="0" smtClean="0">
                <a:solidFill>
                  <a:srgbClr val="FF0000"/>
                </a:solidFill>
                <a:latin typeface="Calibri" panose="020F0502020204030204"/>
              </a:rPr>
              <a:t>tình huống</a:t>
            </a:r>
            <a:r>
              <a:rPr lang="en-US" sz="4000" b="1" dirty="0" smtClean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Calibri" panose="020F0502020204030204"/>
              </a:rPr>
              <a:t>này</a:t>
            </a:r>
            <a:r>
              <a:rPr lang="en-US" sz="4000" b="1" dirty="0" smtClean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Calibri" panose="020F0502020204030204"/>
              </a:rPr>
              <a:t>nhé</a:t>
            </a:r>
            <a:endParaRPr lang="vi-VN" sz="4000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C389B239-3393-4CA6-90C2-2FDA30F5521B}"/>
              </a:ext>
            </a:extLst>
          </p:cNvPr>
          <p:cNvSpPr/>
          <p:nvPr/>
        </p:nvSpPr>
        <p:spPr>
          <a:xfrm>
            <a:off x="437860" y="1902993"/>
            <a:ext cx="5696240" cy="909388"/>
          </a:xfrm>
          <a:custGeom>
            <a:avLst/>
            <a:gdLst>
              <a:gd name="connsiteX0" fmla="*/ 0 w 3657601"/>
              <a:gd name="connsiteY0" fmla="*/ 114111 h 684652"/>
              <a:gd name="connsiteX1" fmla="*/ 114111 w 3657601"/>
              <a:gd name="connsiteY1" fmla="*/ 0 h 684652"/>
              <a:gd name="connsiteX2" fmla="*/ 754262 w 3657601"/>
              <a:gd name="connsiteY2" fmla="*/ 0 h 684652"/>
              <a:gd name="connsiteX3" fmla="*/ 1291531 w 3657601"/>
              <a:gd name="connsiteY3" fmla="*/ 0 h 684652"/>
              <a:gd name="connsiteX4" fmla="*/ 1794507 w 3657601"/>
              <a:gd name="connsiteY4" fmla="*/ 0 h 684652"/>
              <a:gd name="connsiteX5" fmla="*/ 2297482 w 3657601"/>
              <a:gd name="connsiteY5" fmla="*/ 0 h 684652"/>
              <a:gd name="connsiteX6" fmla="*/ 2834752 w 3657601"/>
              <a:gd name="connsiteY6" fmla="*/ 0 h 684652"/>
              <a:gd name="connsiteX7" fmla="*/ 3543490 w 3657601"/>
              <a:gd name="connsiteY7" fmla="*/ 0 h 684652"/>
              <a:gd name="connsiteX8" fmla="*/ 3657601 w 3657601"/>
              <a:gd name="connsiteY8" fmla="*/ 114111 h 684652"/>
              <a:gd name="connsiteX9" fmla="*/ 3657601 w 3657601"/>
              <a:gd name="connsiteY9" fmla="*/ 570541 h 684652"/>
              <a:gd name="connsiteX10" fmla="*/ 3543490 w 3657601"/>
              <a:gd name="connsiteY10" fmla="*/ 684652 h 684652"/>
              <a:gd name="connsiteX11" fmla="*/ 3074808 w 3657601"/>
              <a:gd name="connsiteY11" fmla="*/ 684652 h 684652"/>
              <a:gd name="connsiteX12" fmla="*/ 2606126 w 3657601"/>
              <a:gd name="connsiteY12" fmla="*/ 684652 h 684652"/>
              <a:gd name="connsiteX13" fmla="*/ 2000269 w 3657601"/>
              <a:gd name="connsiteY13" fmla="*/ 684652 h 684652"/>
              <a:gd name="connsiteX14" fmla="*/ 1463000 w 3657601"/>
              <a:gd name="connsiteY14" fmla="*/ 684652 h 684652"/>
              <a:gd name="connsiteX15" fmla="*/ 822849 w 3657601"/>
              <a:gd name="connsiteY15" fmla="*/ 684652 h 684652"/>
              <a:gd name="connsiteX16" fmla="*/ 114111 w 3657601"/>
              <a:gd name="connsiteY16" fmla="*/ 684652 h 684652"/>
              <a:gd name="connsiteX17" fmla="*/ 0 w 3657601"/>
              <a:gd name="connsiteY17" fmla="*/ 570541 h 684652"/>
              <a:gd name="connsiteX18" fmla="*/ 0 w 3657601"/>
              <a:gd name="connsiteY18" fmla="*/ 114111 h 68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57601" h="684652" fill="none" extrusionOk="0">
                <a:moveTo>
                  <a:pt x="0" y="114111"/>
                </a:moveTo>
                <a:cubicBezTo>
                  <a:pt x="-9168" y="47326"/>
                  <a:pt x="49646" y="-1778"/>
                  <a:pt x="114111" y="0"/>
                </a:cubicBezTo>
                <a:cubicBezTo>
                  <a:pt x="325303" y="-41325"/>
                  <a:pt x="454133" y="20319"/>
                  <a:pt x="754262" y="0"/>
                </a:cubicBezTo>
                <a:cubicBezTo>
                  <a:pt x="1054391" y="-20319"/>
                  <a:pt x="1178545" y="55941"/>
                  <a:pt x="1291531" y="0"/>
                </a:cubicBezTo>
                <a:cubicBezTo>
                  <a:pt x="1404517" y="-55941"/>
                  <a:pt x="1587605" y="1129"/>
                  <a:pt x="1794507" y="0"/>
                </a:cubicBezTo>
                <a:cubicBezTo>
                  <a:pt x="2001409" y="-1129"/>
                  <a:pt x="2142366" y="30446"/>
                  <a:pt x="2297482" y="0"/>
                </a:cubicBezTo>
                <a:cubicBezTo>
                  <a:pt x="2452598" y="-30446"/>
                  <a:pt x="2650498" y="35234"/>
                  <a:pt x="2834752" y="0"/>
                </a:cubicBezTo>
                <a:cubicBezTo>
                  <a:pt x="3019006" y="-35234"/>
                  <a:pt x="3313124" y="75096"/>
                  <a:pt x="3543490" y="0"/>
                </a:cubicBezTo>
                <a:cubicBezTo>
                  <a:pt x="3604280" y="3872"/>
                  <a:pt x="3657497" y="52769"/>
                  <a:pt x="3657601" y="114111"/>
                </a:cubicBezTo>
                <a:cubicBezTo>
                  <a:pt x="3669296" y="288144"/>
                  <a:pt x="3620757" y="364372"/>
                  <a:pt x="3657601" y="570541"/>
                </a:cubicBezTo>
                <a:cubicBezTo>
                  <a:pt x="3656802" y="622874"/>
                  <a:pt x="3618837" y="687354"/>
                  <a:pt x="3543490" y="684652"/>
                </a:cubicBezTo>
                <a:cubicBezTo>
                  <a:pt x="3315599" y="700638"/>
                  <a:pt x="3183108" y="635119"/>
                  <a:pt x="3074808" y="684652"/>
                </a:cubicBezTo>
                <a:cubicBezTo>
                  <a:pt x="2966508" y="734185"/>
                  <a:pt x="2765644" y="663062"/>
                  <a:pt x="2606126" y="684652"/>
                </a:cubicBezTo>
                <a:cubicBezTo>
                  <a:pt x="2446608" y="706242"/>
                  <a:pt x="2217493" y="652392"/>
                  <a:pt x="2000269" y="684652"/>
                </a:cubicBezTo>
                <a:cubicBezTo>
                  <a:pt x="1783045" y="716912"/>
                  <a:pt x="1571438" y="662033"/>
                  <a:pt x="1463000" y="684652"/>
                </a:cubicBezTo>
                <a:cubicBezTo>
                  <a:pt x="1354562" y="707271"/>
                  <a:pt x="1045639" y="677480"/>
                  <a:pt x="822849" y="684652"/>
                </a:cubicBezTo>
                <a:cubicBezTo>
                  <a:pt x="600059" y="691824"/>
                  <a:pt x="329518" y="674697"/>
                  <a:pt x="114111" y="684652"/>
                </a:cubicBezTo>
                <a:cubicBezTo>
                  <a:pt x="53989" y="691843"/>
                  <a:pt x="11217" y="637008"/>
                  <a:pt x="0" y="570541"/>
                </a:cubicBezTo>
                <a:cubicBezTo>
                  <a:pt x="-50864" y="378021"/>
                  <a:pt x="19411" y="307986"/>
                  <a:pt x="0" y="114111"/>
                </a:cubicBezTo>
                <a:close/>
              </a:path>
              <a:path w="3657601" h="684652" stroke="0" extrusionOk="0">
                <a:moveTo>
                  <a:pt x="0" y="114111"/>
                </a:moveTo>
                <a:cubicBezTo>
                  <a:pt x="-12399" y="57116"/>
                  <a:pt x="62185" y="14887"/>
                  <a:pt x="114111" y="0"/>
                </a:cubicBezTo>
                <a:cubicBezTo>
                  <a:pt x="296633" y="-62202"/>
                  <a:pt x="567300" y="9653"/>
                  <a:pt x="754262" y="0"/>
                </a:cubicBezTo>
                <a:cubicBezTo>
                  <a:pt x="941224" y="-9653"/>
                  <a:pt x="1228297" y="41955"/>
                  <a:pt x="1394412" y="0"/>
                </a:cubicBezTo>
                <a:cubicBezTo>
                  <a:pt x="1560527" y="-41955"/>
                  <a:pt x="1792249" y="37986"/>
                  <a:pt x="2034563" y="0"/>
                </a:cubicBezTo>
                <a:cubicBezTo>
                  <a:pt x="2276877" y="-37986"/>
                  <a:pt x="2308666" y="38939"/>
                  <a:pt x="2537539" y="0"/>
                </a:cubicBezTo>
                <a:cubicBezTo>
                  <a:pt x="2766412" y="-38939"/>
                  <a:pt x="2831523" y="48004"/>
                  <a:pt x="3006221" y="0"/>
                </a:cubicBezTo>
                <a:cubicBezTo>
                  <a:pt x="3180919" y="-48004"/>
                  <a:pt x="3311811" y="20930"/>
                  <a:pt x="3543490" y="0"/>
                </a:cubicBezTo>
                <a:cubicBezTo>
                  <a:pt x="3608885" y="-14927"/>
                  <a:pt x="3661003" y="43544"/>
                  <a:pt x="3657601" y="114111"/>
                </a:cubicBezTo>
                <a:cubicBezTo>
                  <a:pt x="3682178" y="335845"/>
                  <a:pt x="3617610" y="365225"/>
                  <a:pt x="3657601" y="570541"/>
                </a:cubicBezTo>
                <a:cubicBezTo>
                  <a:pt x="3659473" y="632631"/>
                  <a:pt x="3613630" y="677169"/>
                  <a:pt x="3543490" y="684652"/>
                </a:cubicBezTo>
                <a:cubicBezTo>
                  <a:pt x="3409997" y="701366"/>
                  <a:pt x="3151117" y="672615"/>
                  <a:pt x="3006221" y="684652"/>
                </a:cubicBezTo>
                <a:cubicBezTo>
                  <a:pt x="2861325" y="696689"/>
                  <a:pt x="2650122" y="637600"/>
                  <a:pt x="2434657" y="684652"/>
                </a:cubicBezTo>
                <a:cubicBezTo>
                  <a:pt x="2219192" y="731704"/>
                  <a:pt x="2072495" y="646502"/>
                  <a:pt x="1965976" y="684652"/>
                </a:cubicBezTo>
                <a:cubicBezTo>
                  <a:pt x="1859457" y="722802"/>
                  <a:pt x="1650985" y="630297"/>
                  <a:pt x="1428706" y="684652"/>
                </a:cubicBezTo>
                <a:cubicBezTo>
                  <a:pt x="1206427" y="739007"/>
                  <a:pt x="1056731" y="680555"/>
                  <a:pt x="788556" y="684652"/>
                </a:cubicBezTo>
                <a:cubicBezTo>
                  <a:pt x="520381" y="688749"/>
                  <a:pt x="350332" y="633073"/>
                  <a:pt x="114111" y="684652"/>
                </a:cubicBezTo>
                <a:cubicBezTo>
                  <a:pt x="56229" y="680169"/>
                  <a:pt x="-8900" y="636537"/>
                  <a:pt x="0" y="570541"/>
                </a:cubicBezTo>
                <a:cubicBezTo>
                  <a:pt x="-699" y="442886"/>
                  <a:pt x="10989" y="297722"/>
                  <a:pt x="0" y="114111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Thảo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luận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nhóm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292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=""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=""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="" xmlns:a16="http://schemas.microsoft.com/office/drawing/2014/main" id="{A675B957-D21F-4F33-8838-2FC0678C28AE}"/>
              </a:ext>
            </a:extLst>
          </p:cNvPr>
          <p:cNvSpPr/>
          <p:nvPr/>
        </p:nvSpPr>
        <p:spPr>
          <a:xfrm flipH="1">
            <a:off x="4331615" y="3291866"/>
            <a:ext cx="6819900" cy="230208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sẽ khuyên bạn không nên chơi điện tử </a:t>
            </a:r>
            <a:r>
              <a:rPr lang="vi-VN" sz="32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 </a:t>
            </a:r>
            <a:r>
              <a:rPr lang="vi-VN" sz="3200" b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lâu.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 rất có hại cho mắt và sức khỏe. Có thể khiến mắt bị cận.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0BB61B5-0D58-4423-9782-E39517BE1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685" y="1643657"/>
            <a:ext cx="7010400" cy="9437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E45BF8E-8DC8-4CC5-8223-7145F9C57A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123" y="2879444"/>
            <a:ext cx="3667125" cy="3752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0" name="Group 9"/>
          <p:cNvGrpSpPr/>
          <p:nvPr/>
        </p:nvGrpSpPr>
        <p:grpSpPr>
          <a:xfrm>
            <a:off x="1597889" y="191098"/>
            <a:ext cx="8725101" cy="1449237"/>
            <a:chOff x="2031998" y="0"/>
            <a:chExt cx="8725101" cy="1449237"/>
          </a:xfrm>
        </p:grpSpPr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B5562823-11D7-401B-847C-B2CFDDE057F9}"/>
                </a:ext>
              </a:extLst>
            </p:cNvPr>
            <p:cNvSpPr txBox="1"/>
            <p:nvPr/>
          </p:nvSpPr>
          <p:spPr>
            <a:xfrm>
              <a:off x="2031998" y="0"/>
              <a:ext cx="87251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bảy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18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kumimoji="0" lang="en-US" sz="2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2023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43319" y="443310"/>
              <a:ext cx="7102456" cy="1005927"/>
            </a:xfrm>
            <a:prstGeom prst="rect">
              <a:avLst/>
            </a:prstGeom>
          </p:spPr>
        </p:pic>
      </p:grpSp>
      <p:cxnSp>
        <p:nvCxnSpPr>
          <p:cNvPr id="13" name="Straight Connector 12"/>
          <p:cNvCxnSpPr/>
          <p:nvPr/>
        </p:nvCxnSpPr>
        <p:spPr>
          <a:xfrm>
            <a:off x="5080011" y="653122"/>
            <a:ext cx="1699491" cy="0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336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="" xmlns:a16="http://schemas.microsoft.com/office/drawing/2014/main" id="{130E1158-E823-438D-8AAA-2ED7B7FD6845}"/>
              </a:ext>
            </a:extLst>
          </p:cNvPr>
          <p:cNvSpPr/>
          <p:nvPr/>
        </p:nvSpPr>
        <p:spPr>
          <a:xfrm>
            <a:off x="0" y="323"/>
            <a:ext cx="12192000" cy="68576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10" name="Rectangle: Rounded Corners 26">
            <a:extLst>
              <a:ext uri="{FF2B5EF4-FFF2-40B4-BE49-F238E27FC236}">
                <a16:creationId xmlns="" xmlns:a16="http://schemas.microsoft.com/office/drawing/2014/main" id="{824A3C3D-8EFF-4BB3-A95E-BDE048F819B4}"/>
              </a:ext>
            </a:extLst>
          </p:cNvPr>
          <p:cNvSpPr/>
          <p:nvPr/>
        </p:nvSpPr>
        <p:spPr>
          <a:xfrm>
            <a:off x="0" y="1436331"/>
            <a:ext cx="11431445" cy="1133476"/>
          </a:xfrm>
          <a:custGeom>
            <a:avLst/>
            <a:gdLst>
              <a:gd name="connsiteX0" fmla="*/ 0 w 11846318"/>
              <a:gd name="connsiteY0" fmla="*/ 188916 h 1133476"/>
              <a:gd name="connsiteX1" fmla="*/ 188916 w 11846318"/>
              <a:gd name="connsiteY1" fmla="*/ 0 h 1133476"/>
              <a:gd name="connsiteX2" fmla="*/ 11657402 w 11846318"/>
              <a:gd name="connsiteY2" fmla="*/ 0 h 1133476"/>
              <a:gd name="connsiteX3" fmla="*/ 11846318 w 11846318"/>
              <a:gd name="connsiteY3" fmla="*/ 188916 h 1133476"/>
              <a:gd name="connsiteX4" fmla="*/ 11846318 w 11846318"/>
              <a:gd name="connsiteY4" fmla="*/ 944560 h 1133476"/>
              <a:gd name="connsiteX5" fmla="*/ 11657402 w 11846318"/>
              <a:gd name="connsiteY5" fmla="*/ 1133476 h 1133476"/>
              <a:gd name="connsiteX6" fmla="*/ 188916 w 11846318"/>
              <a:gd name="connsiteY6" fmla="*/ 1133476 h 1133476"/>
              <a:gd name="connsiteX7" fmla="*/ 0 w 11846318"/>
              <a:gd name="connsiteY7" fmla="*/ 944560 h 1133476"/>
              <a:gd name="connsiteX8" fmla="*/ 0 w 11846318"/>
              <a:gd name="connsiteY8" fmla="*/ 188916 h 1133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46318" h="1133476" fill="none" extrusionOk="0">
                <a:moveTo>
                  <a:pt x="0" y="188916"/>
                </a:moveTo>
                <a:cubicBezTo>
                  <a:pt x="-812" y="99049"/>
                  <a:pt x="84657" y="1370"/>
                  <a:pt x="188916" y="0"/>
                </a:cubicBezTo>
                <a:cubicBezTo>
                  <a:pt x="4762194" y="-123866"/>
                  <a:pt x="9106020" y="81108"/>
                  <a:pt x="11657402" y="0"/>
                </a:cubicBezTo>
                <a:cubicBezTo>
                  <a:pt x="11766968" y="-8038"/>
                  <a:pt x="11837446" y="85313"/>
                  <a:pt x="11846318" y="188916"/>
                </a:cubicBezTo>
                <a:cubicBezTo>
                  <a:pt x="11780187" y="325549"/>
                  <a:pt x="11791308" y="577079"/>
                  <a:pt x="11846318" y="944560"/>
                </a:cubicBezTo>
                <a:cubicBezTo>
                  <a:pt x="11847812" y="1044927"/>
                  <a:pt x="11766592" y="1142284"/>
                  <a:pt x="11657402" y="1133476"/>
                </a:cubicBezTo>
                <a:cubicBezTo>
                  <a:pt x="9978291" y="1115621"/>
                  <a:pt x="2684108" y="1024132"/>
                  <a:pt x="188916" y="1133476"/>
                </a:cubicBezTo>
                <a:cubicBezTo>
                  <a:pt x="91654" y="1115843"/>
                  <a:pt x="8728" y="1065193"/>
                  <a:pt x="0" y="944560"/>
                </a:cubicBezTo>
                <a:cubicBezTo>
                  <a:pt x="-65149" y="745472"/>
                  <a:pt x="-6019" y="486082"/>
                  <a:pt x="0" y="188916"/>
                </a:cubicBezTo>
                <a:close/>
              </a:path>
              <a:path w="11846318" h="1133476" stroke="0" extrusionOk="0">
                <a:moveTo>
                  <a:pt x="0" y="188916"/>
                </a:moveTo>
                <a:cubicBezTo>
                  <a:pt x="5796" y="84923"/>
                  <a:pt x="75947" y="17149"/>
                  <a:pt x="188916" y="0"/>
                </a:cubicBezTo>
                <a:cubicBezTo>
                  <a:pt x="2586799" y="96512"/>
                  <a:pt x="7873044" y="-165548"/>
                  <a:pt x="11657402" y="0"/>
                </a:cubicBezTo>
                <a:cubicBezTo>
                  <a:pt x="11775998" y="358"/>
                  <a:pt x="11865672" y="87742"/>
                  <a:pt x="11846318" y="188916"/>
                </a:cubicBezTo>
                <a:cubicBezTo>
                  <a:pt x="11812376" y="523209"/>
                  <a:pt x="11787383" y="638618"/>
                  <a:pt x="11846318" y="944560"/>
                </a:cubicBezTo>
                <a:cubicBezTo>
                  <a:pt x="11846713" y="1046770"/>
                  <a:pt x="11780415" y="1125020"/>
                  <a:pt x="11657402" y="1133476"/>
                </a:cubicBezTo>
                <a:cubicBezTo>
                  <a:pt x="9604736" y="1295188"/>
                  <a:pt x="1509217" y="1277098"/>
                  <a:pt x="188916" y="1133476"/>
                </a:cubicBezTo>
                <a:cubicBezTo>
                  <a:pt x="99290" y="1125710"/>
                  <a:pt x="7813" y="1045538"/>
                  <a:pt x="0" y="944560"/>
                </a:cubicBezTo>
                <a:cubicBezTo>
                  <a:pt x="65899" y="617396"/>
                  <a:pt x="-20260" y="400555"/>
                  <a:pt x="0" y="188916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xmlns="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/>
              </a:rPr>
              <a:t>2.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/>
              </a:rPr>
              <a:t>Chia sẻ với bạn những việc em đã làm ở nhà, ở trường để chăm sóc và bảo vệ cơ quan thần kinh.</a:t>
            </a:r>
            <a:endParaRPr lang="en-US" sz="3200" b="1" dirty="0">
              <a:solidFill>
                <a:srgbClr val="FF000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D1A48B9F-200D-114A-E1AC-F64D80D98E47}"/>
              </a:ext>
            </a:extLst>
          </p:cNvPr>
          <p:cNvGrpSpPr/>
          <p:nvPr/>
        </p:nvGrpSpPr>
        <p:grpSpPr>
          <a:xfrm>
            <a:off x="3208783" y="2620446"/>
            <a:ext cx="5539612" cy="4022333"/>
            <a:chOff x="4579754" y="1966061"/>
            <a:chExt cx="3288799" cy="2388009"/>
          </a:xfrm>
        </p:grpSpPr>
        <p:pic>
          <p:nvPicPr>
            <p:cNvPr id="8" name="Picture 7" descr="Text, whiteboard&#10;&#10;Description automatically generated">
              <a:extLst>
                <a:ext uri="{FF2B5EF4-FFF2-40B4-BE49-F238E27FC236}">
                  <a16:creationId xmlns="" xmlns:a16="http://schemas.microsoft.com/office/drawing/2014/main" id="{64F032DF-FC28-476A-5DF6-40F7608D6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754" y="2503930"/>
              <a:ext cx="3288799" cy="18501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45FCB972-838F-2001-1A77-22EA470EF21E}"/>
                </a:ext>
              </a:extLst>
            </p:cNvPr>
            <p:cNvSpPr txBox="1"/>
            <p:nvPr/>
          </p:nvSpPr>
          <p:spPr>
            <a:xfrm>
              <a:off x="4713725" y="3347020"/>
              <a:ext cx="2839453" cy="6943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Chia </a:t>
              </a: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sẻ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Picture 11" descr="A yellow circle with a black background&#10;&#10;Description automatically generated with low confidence">
              <a:extLst>
                <a:ext uri="{FF2B5EF4-FFF2-40B4-BE49-F238E27FC236}">
                  <a16:creationId xmlns="" xmlns:a16="http://schemas.microsoft.com/office/drawing/2014/main" id="{82653AAE-3637-BA42-CCC0-27B8E1DEC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3207" y="1966061"/>
              <a:ext cx="1460411" cy="1442730"/>
            </a:xfrm>
            <a:prstGeom prst="rect">
              <a:avLst/>
            </a:prstGeom>
          </p:spPr>
        </p:pic>
      </p:grpSp>
      <p:pic>
        <p:nvPicPr>
          <p:cNvPr id="16" name="Picture 15" descr="A yellow circle with a black background&#10;&#10;Description automatically generated with low confidence">
            <a:extLst>
              <a:ext uri="{FF2B5EF4-FFF2-40B4-BE49-F238E27FC236}">
                <a16:creationId xmlns="" xmlns:a16="http://schemas.microsoft.com/office/drawing/2014/main" id="{0116AC2A-3F20-D1AE-7892-5764C8129B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317" y="2786649"/>
            <a:ext cx="2459898" cy="2430117"/>
          </a:xfrm>
          <a:prstGeom prst="rect">
            <a:avLst/>
          </a:prstGeom>
        </p:spPr>
      </p:pic>
      <p:pic>
        <p:nvPicPr>
          <p:cNvPr id="17" name="Picture 16" descr="A group of flowers&#10;&#10;Description automatically generated with low confidence">
            <a:extLst>
              <a:ext uri="{FF2B5EF4-FFF2-40B4-BE49-F238E27FC236}">
                <a16:creationId xmlns="" xmlns:a16="http://schemas.microsoft.com/office/drawing/2014/main" id="{CED48BFD-D3D3-FF19-B410-D7C5C73E47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238" y="5434146"/>
            <a:ext cx="12349655" cy="1395519"/>
          </a:xfrm>
          <a:prstGeom prst="rect">
            <a:avLst/>
          </a:prstGeom>
        </p:spPr>
      </p:pic>
      <p:pic>
        <p:nvPicPr>
          <p:cNvPr id="18" name="Picture 17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D71B3DEF-894D-A707-E445-FE34D79408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544" y="2939695"/>
            <a:ext cx="1661491" cy="1652279"/>
          </a:xfrm>
          <a:prstGeom prst="rect">
            <a:avLst/>
          </a:prstGeom>
        </p:spPr>
      </p:pic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4A7CC9C3-4ECC-9180-51EC-7FDA11B81F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888" y="2664816"/>
            <a:ext cx="1394623" cy="204345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733449" y="37971"/>
            <a:ext cx="8725101" cy="1449237"/>
            <a:chOff x="2031998" y="0"/>
            <a:chExt cx="8725101" cy="1449237"/>
          </a:xfrm>
        </p:grpSpPr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B5562823-11D7-401B-847C-B2CFDDE057F9}"/>
                </a:ext>
              </a:extLst>
            </p:cNvPr>
            <p:cNvSpPr txBox="1"/>
            <p:nvPr/>
          </p:nvSpPr>
          <p:spPr>
            <a:xfrm>
              <a:off x="2031998" y="0"/>
              <a:ext cx="87251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bảy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18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kumimoji="0" lang="en-US" sz="2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2023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43319" y="443310"/>
              <a:ext cx="7102456" cy="1005927"/>
            </a:xfrm>
            <a:prstGeom prst="rect">
              <a:avLst/>
            </a:prstGeom>
          </p:spPr>
        </p:pic>
      </p:grpSp>
      <p:cxnSp>
        <p:nvCxnSpPr>
          <p:cNvPr id="21" name="Straight Connector 20"/>
          <p:cNvCxnSpPr/>
          <p:nvPr/>
        </p:nvCxnSpPr>
        <p:spPr>
          <a:xfrm>
            <a:off x="5212160" y="506222"/>
            <a:ext cx="1699491" cy="0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168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=""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0" y="7937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=""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179846" y="679383"/>
            <a:ext cx="11784627" cy="60305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đủ số giờ cần thiết và ngủ sâu sẽ 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kumimoji="0" lang="vi-VN" altLang="zh-CN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cơ quan thần kinh 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,đặc 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biệt 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vi-VN" altLang="zh-CN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não bộ 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 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nghỉ ngơi tốt nhất, giúp chúng ta tăng cường khả năng tập trung, ngăn ngừa các 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kumimoji="0" lang="vi-VN" altLang="zh-CN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béo phì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mệt mỏi, rối loạn hành vi như dễ cáu gắt, hiếu động…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Ở độ tuổi từ 6 đến 13 tuổi, cần ngủ ít nhất </a:t>
            </a:r>
            <a:r>
              <a:rPr lang="vi-VN" altLang="zh-CN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tiếng </a:t>
            </a:r>
            <a:r>
              <a:rPr lang="en-US" altLang="zh-CN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để tăng chiều cao tối đa thì thời gian ngủ tốt nhất bắt đầu từ 9 giờ tối.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FC3739A-7711-44BE-AF1E-89FCC20AE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0" y="-125413"/>
            <a:ext cx="3185425" cy="876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AutoShape 4" descr="Mùa Hè Phim Hoạt Hình Trái Cây Dứa | Công cụ đồ họa PSD Tải xuống miễn phí  - Pikbes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Mùa Hè Phim Hoạt Hình Trái Cây Dứa | Công cụ đồ họa PSD Tải xuống miễn phí  - Pikbes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8" descr="Mùa Hè Phim Hoạt Hình Trái Cây Dứa | Công cụ đồ họa PSD Tải xuống miễn phí  - Pikbest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0" descr="Mùa Hè Phim Hoạt Hình Trái Cây Dứa | Công cụ đồ họa PSD Tải xuống miễn phí  - Pikbest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12" descr="clip hoạt hình xanh thực phẩm rau nghệ thuật - png tải về - Miễn phí trong  suốt Xanh png Tải về.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69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=""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=""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101601"/>
            <a:ext cx="11632557" cy="653069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597889" y="191098"/>
            <a:ext cx="8725101" cy="1449237"/>
            <a:chOff x="2031998" y="0"/>
            <a:chExt cx="8725101" cy="1449237"/>
          </a:xfrm>
        </p:grpSpPr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B5562823-11D7-401B-847C-B2CFDDE057F9}"/>
                </a:ext>
              </a:extLst>
            </p:cNvPr>
            <p:cNvSpPr txBox="1"/>
            <p:nvPr/>
          </p:nvSpPr>
          <p:spPr>
            <a:xfrm>
              <a:off x="2031998" y="0"/>
              <a:ext cx="87251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bảy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18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kumimoji="0" lang="en-US" sz="2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2023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43319" y="443310"/>
              <a:ext cx="7102456" cy="1005927"/>
            </a:xfrm>
            <a:prstGeom prst="rect">
              <a:avLst/>
            </a:prstGeom>
          </p:spPr>
        </p:pic>
      </p:grpSp>
      <p:cxnSp>
        <p:nvCxnSpPr>
          <p:cNvPr id="10" name="Straight Connector 9"/>
          <p:cNvCxnSpPr/>
          <p:nvPr/>
        </p:nvCxnSpPr>
        <p:spPr>
          <a:xfrm>
            <a:off x="5052291" y="652763"/>
            <a:ext cx="1782618" cy="0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Hình ảnh Vẽ Tay Cô Gái Hoạt Hình Dễ Thương Cầm Một Giỏ Hồng PNG Miễn Phí  Tải Về - Lovepik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91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358" y="1640335"/>
            <a:ext cx="5736848" cy="4817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745169" y="2923152"/>
            <a:ext cx="489672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CÙNG NA </a:t>
            </a:r>
          </a:p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ÔN BÀI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58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=""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0" y="323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50000"/>
              </a:lnSpc>
              <a:defRPr/>
            </a:pPr>
            <a:endParaRPr lang="en-US" altLang="zh-CN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=""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354212" y="210022"/>
            <a:ext cx="11632557" cy="653069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庞门正道标题体" panose="020F0502020204030204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597889" y="191098"/>
            <a:ext cx="8725101" cy="1449237"/>
            <a:chOff x="2031998" y="0"/>
            <a:chExt cx="8725101" cy="1449237"/>
          </a:xfrm>
        </p:grpSpPr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B5562823-11D7-401B-847C-B2CFDDE057F9}"/>
                </a:ext>
              </a:extLst>
            </p:cNvPr>
            <p:cNvSpPr txBox="1"/>
            <p:nvPr/>
          </p:nvSpPr>
          <p:spPr>
            <a:xfrm>
              <a:off x="2031998" y="0"/>
              <a:ext cx="87251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bảy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18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kumimoji="0" lang="en-US" sz="2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2023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43319" y="443310"/>
              <a:ext cx="7102456" cy="1005927"/>
            </a:xfrm>
            <a:prstGeom prst="rect">
              <a:avLst/>
            </a:prstGeom>
          </p:spPr>
        </p:pic>
      </p:grpSp>
      <p:cxnSp>
        <p:nvCxnSpPr>
          <p:cNvPr id="10" name="Straight Connector 9"/>
          <p:cNvCxnSpPr/>
          <p:nvPr/>
        </p:nvCxnSpPr>
        <p:spPr>
          <a:xfrm>
            <a:off x="5052291" y="652763"/>
            <a:ext cx="1782618" cy="0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689" y="1318680"/>
            <a:ext cx="11626080" cy="515766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16437" y="1833889"/>
            <a:ext cx="1074199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chăm sóc và bảo vệ cơ quan thần kinh chúng ta cần: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 đủ chất,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……..</a:t>
            </a:r>
            <a:r>
              <a:rPr 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 giấc, nghỉ ngơi và vui chơi điều </a:t>
            </a:r>
            <a:r>
              <a:rPr 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độ,…</a:t>
            </a:r>
            <a:endParaRPr lang="vi-VN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-…………………..</a:t>
            </a:r>
            <a:r>
              <a:rPr 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 kích thích như rượu, bia, thuốc </a:t>
            </a:r>
            <a:r>
              <a:rPr 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lá,…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 thói quen suy nghĩ và hành động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…………..</a:t>
            </a:r>
            <a:r>
              <a:rPr 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vi-VN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140974" y="5746112"/>
            <a:ext cx="1003784" cy="632147"/>
          </a:xfrm>
          <a:prstGeom prst="roundRect">
            <a:avLst/>
          </a:prstGeom>
          <a:solidFill>
            <a:srgbClr val="FFFF00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gủ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756751" y="5708864"/>
            <a:ext cx="2818614" cy="669395"/>
          </a:xfrm>
          <a:prstGeom prst="roundRect">
            <a:avLst/>
          </a:prstGeom>
          <a:solidFill>
            <a:srgbClr val="FFFF00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sử dụng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420475" y="5746112"/>
            <a:ext cx="1605530" cy="632147"/>
          </a:xfrm>
          <a:prstGeom prst="roundRect">
            <a:avLst/>
          </a:prstGeom>
          <a:solidFill>
            <a:srgbClr val="FFFF00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 </a:t>
            </a:r>
            <a:r>
              <a:rPr 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406" r="9562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29779" y="3542113"/>
            <a:ext cx="2158862" cy="164967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78" b="100000" l="9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6751" y="2448302"/>
            <a:ext cx="1278413" cy="12784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33022" y="4403544"/>
            <a:ext cx="1423472" cy="142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72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07407E-6 L 0.21679 0.2428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1213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0 L -0.22604 -0.2446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33" y="-1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6 -0.00046 L 0.28711 0.44421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06" y="2222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22222E-6 L -0.26341 -0.4342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38" y="-2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L -0.48242 0.134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28" y="671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22222E-6 L 0.48567 -0.1379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14" y="-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=""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=""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0" y="163491"/>
            <a:ext cx="11632557" cy="653069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497ACEC-0A08-476C-BDF1-0AF9E50B6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1625"/>
            <a:ext cx="11107905" cy="54345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6" name="Group 5"/>
          <p:cNvGrpSpPr/>
          <p:nvPr/>
        </p:nvGrpSpPr>
        <p:grpSpPr>
          <a:xfrm>
            <a:off x="1733449" y="109105"/>
            <a:ext cx="8725101" cy="1449237"/>
            <a:chOff x="2031998" y="0"/>
            <a:chExt cx="8725101" cy="1449237"/>
          </a:xfrm>
        </p:grpSpPr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B5562823-11D7-401B-847C-B2CFDDE057F9}"/>
                </a:ext>
              </a:extLst>
            </p:cNvPr>
            <p:cNvSpPr txBox="1"/>
            <p:nvPr/>
          </p:nvSpPr>
          <p:spPr>
            <a:xfrm>
              <a:off x="2031998" y="0"/>
              <a:ext cx="87251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bảy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18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kumimoji="0" lang="en-US" sz="2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2023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43319" y="443310"/>
              <a:ext cx="7102456" cy="1005927"/>
            </a:xfrm>
            <a:prstGeom prst="rect">
              <a:avLst/>
            </a:prstGeom>
          </p:spPr>
        </p:pic>
      </p:grpSp>
      <p:cxnSp>
        <p:nvCxnSpPr>
          <p:cNvPr id="10" name="Straight Connector 9"/>
          <p:cNvCxnSpPr/>
          <p:nvPr/>
        </p:nvCxnSpPr>
        <p:spPr>
          <a:xfrm>
            <a:off x="5052291" y="652763"/>
            <a:ext cx="1782618" cy="0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656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1240"/>
            <a:ext cx="12187592" cy="685552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1192696" y="1736035"/>
            <a:ext cx="10038522" cy="246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>
            <a:lvl1pPr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7619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 ƠN QUÝ THẦY CÔ VÀ  CÁC EM ĐÃ THAM GIA TIẾT HỌC HÔM NAY</a:t>
            </a:r>
          </a:p>
        </p:txBody>
      </p:sp>
    </p:spTree>
    <p:extLst>
      <p:ext uri="{BB962C8B-B14F-4D97-AF65-F5344CB8AC3E}">
        <p14:creationId xmlns:p14="http://schemas.microsoft.com/office/powerpoint/2010/main" val="192462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="" xmlns:a16="http://schemas.microsoft.com/office/drawing/2014/main" id="{3E4C4536-FEC4-4047-8911-208756E18134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="" xmlns:a16="http://schemas.microsoft.com/office/drawing/2014/main" id="{973906AF-C91C-41D0-8D66-00B3DFDF769B}"/>
              </a:ext>
            </a:extLst>
          </p:cNvPr>
          <p:cNvSpPr/>
          <p:nvPr/>
        </p:nvSpPr>
        <p:spPr>
          <a:xfrm>
            <a:off x="424405" y="247650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B651B9B4-1918-497A-9BD7-85070A9666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" t="26418" r="2215" b="-3549"/>
          <a:stretch/>
        </p:blipFill>
        <p:spPr>
          <a:xfrm flipH="1">
            <a:off x="270076" y="1591692"/>
            <a:ext cx="11651848" cy="52891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EF8961F-92C8-4B1D-8239-00A15E1E01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506" y="2949374"/>
            <a:ext cx="6986622" cy="24629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5562823-11D7-401B-847C-B2CFDDE057F9}"/>
              </a:ext>
            </a:extLst>
          </p:cNvPr>
          <p:cNvSpPr txBox="1"/>
          <p:nvPr/>
        </p:nvSpPr>
        <p:spPr>
          <a:xfrm>
            <a:off x="1964165" y="300631"/>
            <a:ext cx="87602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5163127" y="905164"/>
            <a:ext cx="1976582" cy="18473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624397" y="885284"/>
            <a:ext cx="305404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86842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=""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=""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7C68FA67-D5C2-4C19-9E2D-E1C5ED7097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" t="26418" r="2215" b="-3549"/>
          <a:stretch/>
        </p:blipFill>
        <p:spPr>
          <a:xfrm flipH="1">
            <a:off x="270076" y="1591692"/>
            <a:ext cx="11651848" cy="5289135"/>
          </a:xfrm>
          <a:prstGeom prst="rect">
            <a:avLst/>
          </a:prstGeom>
        </p:spPr>
      </p:pic>
      <p:pic>
        <p:nvPicPr>
          <p:cNvPr id="9" name="Content Placeholder 7">
            <a:extLst>
              <a:ext uri="{FF2B5EF4-FFF2-40B4-BE49-F238E27FC236}">
                <a16:creationId xmlns="" xmlns:a16="http://schemas.microsoft.com/office/drawing/2014/main" id="{8EB04247-9C13-4937-9D35-BAD5B92B6C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2620" y="1444308"/>
            <a:ext cx="6309360" cy="282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07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8071"/>
            <a:ext cx="12420600" cy="3327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9" y="-9817"/>
            <a:ext cx="11631275" cy="6745288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36186" y="848017"/>
            <a:ext cx="7637138" cy="6118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76200" y="0"/>
            <a:ext cx="11705968" cy="838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err="1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lang="en-US" sz="4800" b="1" dirty="0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bus yêu </a:t>
            </a:r>
            <a:r>
              <a:rPr lang="en-US" sz="4800" b="1" dirty="0" err="1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4800" b="1" dirty="0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48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13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>
            <a:fillRect/>
          </a:stretch>
        </p:blipFill>
        <p:spPr bwMode="auto">
          <a:xfrm>
            <a:off x="0" y="2"/>
            <a:ext cx="12649200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996593" y="152402"/>
            <a:ext cx="10099854" cy="1142999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 làm có lợi cho cơ quan thần kinh là: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027" y="1540586"/>
            <a:ext cx="3844110" cy="94932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lang="vi-VN" sz="30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 khuya</a:t>
            </a:r>
            <a:endParaRPr lang="en-US" sz="30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047824" y="1528761"/>
            <a:ext cx="3959691" cy="98172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lang="vi-VN" sz="30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 thể dục thường xuyên</a:t>
            </a:r>
            <a:endParaRPr lang="en-US" sz="30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86068" y="1528762"/>
            <a:ext cx="3841568" cy="99822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 </a:t>
            </a:r>
            <a:r>
              <a:rPr lang="vi-VN" sz="30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Ăn gà rán, đồ chiên dầu</a:t>
            </a:r>
            <a:endParaRPr lang="en-US" sz="30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9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0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11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1"/>
            <a:ext cx="12191999" cy="2285999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>
            <a:fillRect/>
          </a:stretch>
        </p:blipFill>
        <p:spPr bwMode="auto">
          <a:xfrm>
            <a:off x="2362199" y="2362200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927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52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05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058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bldLvl="0" animBg="1"/>
      <p:bldP spid="4" grpId="0" bldLvl="0" animBg="1"/>
      <p:bldP spid="5" grpId="0" bldLvl="0" animBg="1"/>
      <p:bldP spid="6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2040890" y="0"/>
            <a:ext cx="9260840" cy="14859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 làm có hại</a:t>
            </a:r>
            <a:r>
              <a:rPr lang="vi-VN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 cơ quan thần kinh là: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756400"/>
            <a:ext cx="3983179" cy="128336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lang="vi-VN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 hát với bạn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05390" y="1748772"/>
            <a:ext cx="4181219" cy="134115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r>
              <a:rPr lang="vi-VN" sz="36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Uống nước có ga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258425" y="1790700"/>
            <a:ext cx="4057149" cy="128336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vi-VN" sz="36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 đủ giấc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3733800"/>
            <a:ext cx="5486400" cy="30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1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2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13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22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3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058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058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 bldLvl="0" animBg="1"/>
      <p:bldP spid="5" grpId="0" bldLvl="0" animBg="1"/>
      <p:bldP spid="6" grpId="0" bldLvl="0" animBg="1"/>
      <p:bldP spid="7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=""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=""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7C68FA67-D5C2-4C19-9E2D-E1C5ED7097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" t="26418" r="2215" b="-3549"/>
          <a:stretch/>
        </p:blipFill>
        <p:spPr>
          <a:xfrm flipH="1">
            <a:off x="270076" y="1591692"/>
            <a:ext cx="11651848" cy="52891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5562823-11D7-401B-847C-B2CFDDE057F9}"/>
              </a:ext>
            </a:extLst>
          </p:cNvPr>
          <p:cNvSpPr txBox="1"/>
          <p:nvPr/>
        </p:nvSpPr>
        <p:spPr>
          <a:xfrm>
            <a:off x="2457450" y="247650"/>
            <a:ext cx="6696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84DD72F6-9DD0-4FA4-B29E-5C8EE6AC5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041" y="2259653"/>
            <a:ext cx="7608467" cy="132904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9A14BE5E-3B9C-4739-9C25-E28FD7F9B5B8}"/>
              </a:ext>
            </a:extLst>
          </p:cNvPr>
          <p:cNvSpPr txBox="1"/>
          <p:nvPr/>
        </p:nvSpPr>
        <p:spPr>
          <a:xfrm>
            <a:off x="4248150" y="3600450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(</a:t>
            </a:r>
            <a:r>
              <a:rPr lang="en-US" sz="3600" dirty="0" err="1"/>
              <a:t>Tiết</a:t>
            </a:r>
            <a:r>
              <a:rPr lang="en-US" sz="3600" dirty="0"/>
              <a:t> 2)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651DE64C-8A10-497F-B0FE-31DE79AF02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5865" y="1045318"/>
            <a:ext cx="5834378" cy="963251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3953163" y="858982"/>
            <a:ext cx="217978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546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="" xmlns:a16="http://schemas.microsoft.com/office/drawing/2014/main" id="{130E1158-E823-438D-8AAA-2ED7B7FD6845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="" xmlns:a16="http://schemas.microsoft.com/office/drawing/2014/main" id="{943046A3-6F9F-42E7-9C34-0C2F5C676ACF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CAAE2CBD-3098-4B93-AF90-D285BC5F6D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" t="26418" r="2215" b="-3549"/>
          <a:stretch/>
        </p:blipFill>
        <p:spPr>
          <a:xfrm flipH="1">
            <a:off x="270076" y="1591692"/>
            <a:ext cx="11651848" cy="52891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3A192A9-D527-4C10-9D36-47C309538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2364" y="3139762"/>
            <a:ext cx="5669771" cy="13595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5562823-11D7-401B-847C-B2CFDDE057F9}"/>
              </a:ext>
            </a:extLst>
          </p:cNvPr>
          <p:cNvSpPr txBox="1"/>
          <p:nvPr/>
        </p:nvSpPr>
        <p:spPr>
          <a:xfrm>
            <a:off x="2457450" y="247650"/>
            <a:ext cx="66960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756726" y="941783"/>
            <a:ext cx="2059709" cy="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4259560" y="964129"/>
            <a:ext cx="3054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50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="" xmlns:a16="http://schemas.microsoft.com/office/drawing/2014/main" id="{130E1158-E823-438D-8AAA-2ED7B7FD6845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10" name="Rectangle: Rounded Corners 26">
            <a:extLst>
              <a:ext uri="{FF2B5EF4-FFF2-40B4-BE49-F238E27FC236}">
                <a16:creationId xmlns="" xmlns:a16="http://schemas.microsoft.com/office/drawing/2014/main" id="{824A3C3D-8EFF-4BB3-A95E-BDE048F819B4}"/>
              </a:ext>
            </a:extLst>
          </p:cNvPr>
          <p:cNvSpPr/>
          <p:nvPr/>
        </p:nvSpPr>
        <p:spPr>
          <a:xfrm>
            <a:off x="166540" y="1398761"/>
            <a:ext cx="11858920" cy="987572"/>
          </a:xfrm>
          <a:custGeom>
            <a:avLst/>
            <a:gdLst>
              <a:gd name="connsiteX0" fmla="*/ 0 w 11846318"/>
              <a:gd name="connsiteY0" fmla="*/ 188916 h 1133476"/>
              <a:gd name="connsiteX1" fmla="*/ 188916 w 11846318"/>
              <a:gd name="connsiteY1" fmla="*/ 0 h 1133476"/>
              <a:gd name="connsiteX2" fmla="*/ 11657402 w 11846318"/>
              <a:gd name="connsiteY2" fmla="*/ 0 h 1133476"/>
              <a:gd name="connsiteX3" fmla="*/ 11846318 w 11846318"/>
              <a:gd name="connsiteY3" fmla="*/ 188916 h 1133476"/>
              <a:gd name="connsiteX4" fmla="*/ 11846318 w 11846318"/>
              <a:gd name="connsiteY4" fmla="*/ 944560 h 1133476"/>
              <a:gd name="connsiteX5" fmla="*/ 11657402 w 11846318"/>
              <a:gd name="connsiteY5" fmla="*/ 1133476 h 1133476"/>
              <a:gd name="connsiteX6" fmla="*/ 188916 w 11846318"/>
              <a:gd name="connsiteY6" fmla="*/ 1133476 h 1133476"/>
              <a:gd name="connsiteX7" fmla="*/ 0 w 11846318"/>
              <a:gd name="connsiteY7" fmla="*/ 944560 h 1133476"/>
              <a:gd name="connsiteX8" fmla="*/ 0 w 11846318"/>
              <a:gd name="connsiteY8" fmla="*/ 188916 h 1133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46318" h="1133476" fill="none" extrusionOk="0">
                <a:moveTo>
                  <a:pt x="0" y="188916"/>
                </a:moveTo>
                <a:cubicBezTo>
                  <a:pt x="-812" y="99049"/>
                  <a:pt x="84657" y="1370"/>
                  <a:pt x="188916" y="0"/>
                </a:cubicBezTo>
                <a:cubicBezTo>
                  <a:pt x="4762194" y="-123866"/>
                  <a:pt x="9106020" y="81108"/>
                  <a:pt x="11657402" y="0"/>
                </a:cubicBezTo>
                <a:cubicBezTo>
                  <a:pt x="11766968" y="-8038"/>
                  <a:pt x="11837446" y="85313"/>
                  <a:pt x="11846318" y="188916"/>
                </a:cubicBezTo>
                <a:cubicBezTo>
                  <a:pt x="11780187" y="325549"/>
                  <a:pt x="11791308" y="577079"/>
                  <a:pt x="11846318" y="944560"/>
                </a:cubicBezTo>
                <a:cubicBezTo>
                  <a:pt x="11847812" y="1044927"/>
                  <a:pt x="11766592" y="1142284"/>
                  <a:pt x="11657402" y="1133476"/>
                </a:cubicBezTo>
                <a:cubicBezTo>
                  <a:pt x="9978291" y="1115621"/>
                  <a:pt x="2684108" y="1024132"/>
                  <a:pt x="188916" y="1133476"/>
                </a:cubicBezTo>
                <a:cubicBezTo>
                  <a:pt x="91654" y="1115843"/>
                  <a:pt x="8728" y="1065193"/>
                  <a:pt x="0" y="944560"/>
                </a:cubicBezTo>
                <a:cubicBezTo>
                  <a:pt x="-65149" y="745472"/>
                  <a:pt x="-6019" y="486082"/>
                  <a:pt x="0" y="188916"/>
                </a:cubicBezTo>
                <a:close/>
              </a:path>
              <a:path w="11846318" h="1133476" stroke="0" extrusionOk="0">
                <a:moveTo>
                  <a:pt x="0" y="188916"/>
                </a:moveTo>
                <a:cubicBezTo>
                  <a:pt x="5796" y="84923"/>
                  <a:pt x="75947" y="17149"/>
                  <a:pt x="188916" y="0"/>
                </a:cubicBezTo>
                <a:cubicBezTo>
                  <a:pt x="2586799" y="96512"/>
                  <a:pt x="7873044" y="-165548"/>
                  <a:pt x="11657402" y="0"/>
                </a:cubicBezTo>
                <a:cubicBezTo>
                  <a:pt x="11775998" y="358"/>
                  <a:pt x="11865672" y="87742"/>
                  <a:pt x="11846318" y="188916"/>
                </a:cubicBezTo>
                <a:cubicBezTo>
                  <a:pt x="11812376" y="523209"/>
                  <a:pt x="11787383" y="638618"/>
                  <a:pt x="11846318" y="944560"/>
                </a:cubicBezTo>
                <a:cubicBezTo>
                  <a:pt x="11846713" y="1046770"/>
                  <a:pt x="11780415" y="1125020"/>
                  <a:pt x="11657402" y="1133476"/>
                </a:cubicBezTo>
                <a:cubicBezTo>
                  <a:pt x="9604736" y="1295188"/>
                  <a:pt x="1509217" y="1277098"/>
                  <a:pt x="188916" y="1133476"/>
                </a:cubicBezTo>
                <a:cubicBezTo>
                  <a:pt x="99290" y="1125710"/>
                  <a:pt x="7813" y="1045538"/>
                  <a:pt x="0" y="944560"/>
                </a:cubicBezTo>
                <a:cubicBezTo>
                  <a:pt x="65899" y="617396"/>
                  <a:pt x="-20260" y="400555"/>
                  <a:pt x="0" y="188916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xmlns="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1.Quan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 các hình dưới đây và kể tên những thức ăn, đồ uống có lợi, không có lợi cho cơ quan thần kinh.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FCB88EC-F8D5-4ADE-BEFD-595BACC92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16629"/>
            <a:ext cx="12192000" cy="44410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3" name="Straight Connector 2"/>
          <p:cNvCxnSpPr/>
          <p:nvPr/>
        </p:nvCxnSpPr>
        <p:spPr>
          <a:xfrm>
            <a:off x="5510016" y="452487"/>
            <a:ext cx="176906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2031998" y="0"/>
            <a:ext cx="8725101" cy="1449237"/>
            <a:chOff x="2031998" y="0"/>
            <a:chExt cx="8725101" cy="1449237"/>
          </a:xfrm>
        </p:grpSpPr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B5562823-11D7-401B-847C-B2CFDDE057F9}"/>
                </a:ext>
              </a:extLst>
            </p:cNvPr>
            <p:cNvSpPr txBox="1"/>
            <p:nvPr/>
          </p:nvSpPr>
          <p:spPr>
            <a:xfrm>
              <a:off x="2031998" y="0"/>
              <a:ext cx="87251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bảy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18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kumimoji="0" lang="en-US" sz="240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2023</a:t>
              </a:r>
              <a:r>
                <a:rPr kumimoji="0" lang="en-US" sz="240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43319" y="443310"/>
              <a:ext cx="7102456" cy="10059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8506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千图网海量PPT模板www.58pic.com​​">
  <a:themeElements>
    <a:clrScheme name="自定义 1041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AB688"/>
      </a:accent1>
      <a:accent2>
        <a:srgbClr val="5AB688"/>
      </a:accent2>
      <a:accent3>
        <a:srgbClr val="5AB688"/>
      </a:accent3>
      <a:accent4>
        <a:srgbClr val="5AB688"/>
      </a:accent4>
      <a:accent5>
        <a:srgbClr val="5AB688"/>
      </a:accent5>
      <a:accent6>
        <a:srgbClr val="5AB688"/>
      </a:accent6>
      <a:hlink>
        <a:srgbClr val="168BBA"/>
      </a:hlink>
      <a:folHlink>
        <a:srgbClr val="680000"/>
      </a:folHlink>
    </a:clrScheme>
    <a:fontScheme name="qj5npfko">
      <a:majorFont>
        <a:latin typeface="庞门正道标题体" panose="020F0302020204030204"/>
        <a:ea typeface="庞门正道标题体"/>
        <a:cs typeface=""/>
      </a:majorFont>
      <a:minorFont>
        <a:latin typeface="庞门正道标题体" panose="020F0502020204030204"/>
        <a:ea typeface="庞门正道标题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1242</TotalTime>
  <Words>878</Words>
  <Application>Microsoft Office PowerPoint</Application>
  <PresentationFormat>Widescreen</PresentationFormat>
  <Paragraphs>79</Paragraphs>
  <Slides>30</Slides>
  <Notes>3</Notes>
  <HiddenSlides>0</HiddenSlides>
  <MMClips>11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微软雅黑</vt:lpstr>
      <vt:lpstr>Arial</vt:lpstr>
      <vt:lpstr>Arial-Rounded</vt:lpstr>
      <vt:lpstr>Calibri</vt:lpstr>
      <vt:lpstr>Calibri Light</vt:lpstr>
      <vt:lpstr>Times New Roman</vt:lpstr>
      <vt:lpstr>庞门正道标题体</vt:lpstr>
      <vt:lpstr>等线</vt:lpstr>
      <vt:lpstr>千图网海量PPT模板www.58pic.com​​</vt:lpstr>
      <vt:lpstr>1_Office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ASUS</cp:lastModifiedBy>
  <cp:revision>96</cp:revision>
  <dcterms:created xsi:type="dcterms:W3CDTF">2023-01-20T12:05:49Z</dcterms:created>
  <dcterms:modified xsi:type="dcterms:W3CDTF">2023-03-21T05:47:39Z</dcterms:modified>
</cp:coreProperties>
</file>